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442" r:id="rId2"/>
    <p:sldId id="443" r:id="rId3"/>
    <p:sldId id="449" r:id="rId4"/>
    <p:sldId id="332" r:id="rId5"/>
    <p:sldId id="333" r:id="rId6"/>
    <p:sldId id="334" r:id="rId7"/>
    <p:sldId id="335" r:id="rId8"/>
    <p:sldId id="423" r:id="rId9"/>
    <p:sldId id="336" r:id="rId10"/>
    <p:sldId id="414" r:id="rId11"/>
    <p:sldId id="337" r:id="rId12"/>
    <p:sldId id="338" r:id="rId13"/>
    <p:sldId id="339" r:id="rId14"/>
    <p:sldId id="340" r:id="rId15"/>
    <p:sldId id="341" r:id="rId16"/>
    <p:sldId id="424" r:id="rId17"/>
    <p:sldId id="342" r:id="rId18"/>
    <p:sldId id="437" r:id="rId19"/>
    <p:sldId id="343" r:id="rId20"/>
    <p:sldId id="425" r:id="rId21"/>
    <p:sldId id="344" r:id="rId22"/>
    <p:sldId id="345" r:id="rId23"/>
    <p:sldId id="426" r:id="rId24"/>
    <p:sldId id="441" r:id="rId25"/>
    <p:sldId id="346" r:id="rId26"/>
    <p:sldId id="444" r:id="rId27"/>
    <p:sldId id="445" r:id="rId28"/>
    <p:sldId id="446" r:id="rId29"/>
    <p:sldId id="447" r:id="rId30"/>
    <p:sldId id="448"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413E73-3DBB-4E49-A395-A74B1B33340B}" type="doc">
      <dgm:prSet loTypeId="urn:microsoft.com/office/officeart/2005/8/layout/process1" loCatId="process" qsTypeId="urn:microsoft.com/office/officeart/2005/8/quickstyle/simple1" qsCatId="simple" csTypeId="urn:microsoft.com/office/officeart/2005/8/colors/colorful5" csCatId="colorful" phldr="1"/>
      <dgm:spPr/>
      <dgm:t>
        <a:bodyPr/>
        <a:lstStyle/>
        <a:p>
          <a:endParaRPr lang="en-US"/>
        </a:p>
      </dgm:t>
    </dgm:pt>
    <dgm:pt modelId="{BA062989-B9F9-493D-B04B-FFB993165147}">
      <dgm:prSet custT="1"/>
      <dgm:spPr/>
      <dgm:t>
        <a:bodyPr/>
        <a:lstStyle/>
        <a:p>
          <a:pPr rtl="0"/>
          <a:r>
            <a:rPr lang="en-US" sz="3200" b="1" u="sng" dirty="0">
              <a:solidFill>
                <a:schemeClr val="tx1"/>
              </a:solidFill>
              <a:effectLst>
                <a:outerShdw blurRad="38100" dist="38100" dir="2700000" algn="tl">
                  <a:srgbClr val="000000">
                    <a:alpha val="43137"/>
                  </a:srgbClr>
                </a:outerShdw>
              </a:effectLst>
            </a:rPr>
            <a:t>CAUSES</a:t>
          </a:r>
          <a:endParaRPr lang="en-US" sz="3200" u="sng" dirty="0">
            <a:solidFill>
              <a:schemeClr val="tx1"/>
            </a:solidFill>
            <a:effectLst>
              <a:outerShdw blurRad="38100" dist="38100" dir="2700000" algn="tl">
                <a:srgbClr val="000000">
                  <a:alpha val="43137"/>
                </a:srgbClr>
              </a:outerShdw>
            </a:effectLst>
          </a:endParaRPr>
        </a:p>
      </dgm:t>
    </dgm:pt>
    <dgm:pt modelId="{8E3AD0CA-FA3F-4EB7-AFD7-EEAFC358D72C}" type="parTrans" cxnId="{CAF47600-6903-4AB7-840A-52B88A15C898}">
      <dgm:prSet/>
      <dgm:spPr/>
      <dgm:t>
        <a:bodyPr/>
        <a:lstStyle/>
        <a:p>
          <a:endParaRPr lang="en-US"/>
        </a:p>
      </dgm:t>
    </dgm:pt>
    <dgm:pt modelId="{F8DAB287-AAEB-4132-8690-B86CF30A21DF}" type="sibTrans" cxnId="{CAF47600-6903-4AB7-840A-52B88A15C898}">
      <dgm:prSet/>
      <dgm:spPr/>
      <dgm:t>
        <a:bodyPr/>
        <a:lstStyle/>
        <a:p>
          <a:endParaRPr lang="en-US"/>
        </a:p>
      </dgm:t>
    </dgm:pt>
    <dgm:pt modelId="{67362DAF-1286-485F-A946-51A37F26B565}">
      <dgm:prSet custT="1"/>
      <dgm:spPr/>
      <dgm:t>
        <a:bodyPr/>
        <a:lstStyle/>
        <a:p>
          <a:pPr rtl="0"/>
          <a:r>
            <a:rPr lang="en-US" sz="2000" dirty="0">
              <a:solidFill>
                <a:schemeClr val="tx1"/>
              </a:solidFill>
            </a:rPr>
            <a:t>Infected necrotic pulp caused by </a:t>
          </a:r>
          <a:r>
            <a:rPr lang="en-US" sz="2000" b="1" dirty="0">
              <a:solidFill>
                <a:schemeClr val="tx1"/>
              </a:solidFill>
            </a:rPr>
            <a:t>caries</a:t>
          </a:r>
          <a:r>
            <a:rPr lang="en-US" sz="2000" dirty="0">
              <a:solidFill>
                <a:schemeClr val="tx1"/>
              </a:solidFill>
            </a:rPr>
            <a:t> (predominant cause) or </a:t>
          </a:r>
          <a:r>
            <a:rPr lang="en-US" sz="2000" b="1" dirty="0">
              <a:solidFill>
                <a:schemeClr val="tx1"/>
              </a:solidFill>
            </a:rPr>
            <a:t>trauma</a:t>
          </a:r>
          <a:r>
            <a:rPr lang="en-US" sz="2000" dirty="0">
              <a:solidFill>
                <a:schemeClr val="tx1"/>
              </a:solidFill>
            </a:rPr>
            <a:t> especially intrusive injuries or over instrumentation during endodontic therapy</a:t>
          </a:r>
        </a:p>
      </dgm:t>
    </dgm:pt>
    <dgm:pt modelId="{A8CAE029-74CC-4998-BEC4-B16BEE973C05}" type="parTrans" cxnId="{7BB6735C-EC71-4787-AF20-CCF71BD5002E}">
      <dgm:prSet/>
      <dgm:spPr/>
      <dgm:t>
        <a:bodyPr/>
        <a:lstStyle/>
        <a:p>
          <a:endParaRPr lang="en-US"/>
        </a:p>
      </dgm:t>
    </dgm:pt>
    <dgm:pt modelId="{D9F47DEB-5D28-434E-8E7C-A8CA3CB7CAEF}" type="sibTrans" cxnId="{7BB6735C-EC71-4787-AF20-CCF71BD5002E}">
      <dgm:prSet/>
      <dgm:spPr/>
      <dgm:t>
        <a:bodyPr/>
        <a:lstStyle/>
        <a:p>
          <a:endParaRPr lang="en-US"/>
        </a:p>
      </dgm:t>
    </dgm:pt>
    <dgm:pt modelId="{EA597410-490F-407D-A62A-C80298B35F7F}">
      <dgm:prSet custT="1"/>
      <dgm:spPr/>
      <dgm:t>
        <a:bodyPr/>
        <a:lstStyle/>
        <a:p>
          <a:pPr rtl="0"/>
          <a:r>
            <a:rPr lang="en-US" sz="2400">
              <a:solidFill>
                <a:schemeClr val="tx1"/>
              </a:solidFill>
            </a:rPr>
            <a:t>All causes of </a:t>
          </a:r>
          <a:r>
            <a:rPr lang="en-US" sz="2400" b="1">
              <a:solidFill>
                <a:schemeClr val="tx1"/>
              </a:solidFill>
            </a:rPr>
            <a:t>apical periodontitis</a:t>
          </a:r>
          <a:endParaRPr lang="en-US" sz="2400">
            <a:solidFill>
              <a:schemeClr val="tx1"/>
            </a:solidFill>
          </a:endParaRPr>
        </a:p>
      </dgm:t>
    </dgm:pt>
    <dgm:pt modelId="{7EDD23D5-D620-4A84-81C6-D5E3151DAA22}" type="parTrans" cxnId="{69EE38D6-7D97-4F91-A4A5-599B914B7658}">
      <dgm:prSet/>
      <dgm:spPr/>
      <dgm:t>
        <a:bodyPr/>
        <a:lstStyle/>
        <a:p>
          <a:endParaRPr lang="en-US"/>
        </a:p>
      </dgm:t>
    </dgm:pt>
    <dgm:pt modelId="{A528AA1E-6C6F-4D12-8B1A-D855CC99DB27}" type="sibTrans" cxnId="{69EE38D6-7D97-4F91-A4A5-599B914B7658}">
      <dgm:prSet/>
      <dgm:spPr/>
      <dgm:t>
        <a:bodyPr/>
        <a:lstStyle/>
        <a:p>
          <a:endParaRPr lang="en-US"/>
        </a:p>
      </dgm:t>
    </dgm:pt>
    <dgm:pt modelId="{F3520457-4BAD-40F0-AFED-72E893DB6EC1}" type="pres">
      <dgm:prSet presAssocID="{FA413E73-3DBB-4E49-A395-A74B1B33340B}" presName="Name0" presStyleCnt="0">
        <dgm:presLayoutVars>
          <dgm:dir/>
          <dgm:resizeHandles val="exact"/>
        </dgm:presLayoutVars>
      </dgm:prSet>
      <dgm:spPr/>
    </dgm:pt>
    <dgm:pt modelId="{AB741263-2DB5-4AC4-8AC5-30988A75D8B4}" type="pres">
      <dgm:prSet presAssocID="{BA062989-B9F9-493D-B04B-FFB993165147}" presName="node" presStyleLbl="node1" presStyleIdx="0" presStyleCnt="3">
        <dgm:presLayoutVars>
          <dgm:bulletEnabled val="1"/>
        </dgm:presLayoutVars>
      </dgm:prSet>
      <dgm:spPr/>
    </dgm:pt>
    <dgm:pt modelId="{9705F1A4-728A-4202-AC74-21D6E3DBB6D4}" type="pres">
      <dgm:prSet presAssocID="{F8DAB287-AAEB-4132-8690-B86CF30A21DF}" presName="sibTrans" presStyleLbl="sibTrans2D1" presStyleIdx="0" presStyleCnt="2"/>
      <dgm:spPr/>
    </dgm:pt>
    <dgm:pt modelId="{BB3309ED-2509-46EE-8235-F484E702E336}" type="pres">
      <dgm:prSet presAssocID="{F8DAB287-AAEB-4132-8690-B86CF30A21DF}" presName="connectorText" presStyleLbl="sibTrans2D1" presStyleIdx="0" presStyleCnt="2"/>
      <dgm:spPr/>
    </dgm:pt>
    <dgm:pt modelId="{B42CCA5C-D182-407C-8747-D255B3E6E9B8}" type="pres">
      <dgm:prSet presAssocID="{EA597410-490F-407D-A62A-C80298B35F7F}" presName="node" presStyleLbl="node1" presStyleIdx="1" presStyleCnt="3" custScaleY="99249">
        <dgm:presLayoutVars>
          <dgm:bulletEnabled val="1"/>
        </dgm:presLayoutVars>
      </dgm:prSet>
      <dgm:spPr/>
    </dgm:pt>
    <dgm:pt modelId="{51B99953-7894-47CA-87FD-78D18338B890}" type="pres">
      <dgm:prSet presAssocID="{A528AA1E-6C6F-4D12-8B1A-D855CC99DB27}" presName="sibTrans" presStyleLbl="sibTrans2D1" presStyleIdx="1" presStyleCnt="2"/>
      <dgm:spPr/>
    </dgm:pt>
    <dgm:pt modelId="{8B402167-0949-46B2-97F5-B002F584AE9C}" type="pres">
      <dgm:prSet presAssocID="{A528AA1E-6C6F-4D12-8B1A-D855CC99DB27}" presName="connectorText" presStyleLbl="sibTrans2D1" presStyleIdx="1" presStyleCnt="2"/>
      <dgm:spPr/>
    </dgm:pt>
    <dgm:pt modelId="{C6CBC1E5-205A-4377-852F-FA475C9D97B6}" type="pres">
      <dgm:prSet presAssocID="{67362DAF-1286-485F-A946-51A37F26B565}" presName="node" presStyleLbl="node1" presStyleIdx="2" presStyleCnt="3">
        <dgm:presLayoutVars>
          <dgm:bulletEnabled val="1"/>
        </dgm:presLayoutVars>
      </dgm:prSet>
      <dgm:spPr/>
    </dgm:pt>
  </dgm:ptLst>
  <dgm:cxnLst>
    <dgm:cxn modelId="{CAF47600-6903-4AB7-840A-52B88A15C898}" srcId="{FA413E73-3DBB-4E49-A395-A74B1B33340B}" destId="{BA062989-B9F9-493D-B04B-FFB993165147}" srcOrd="0" destOrd="0" parTransId="{8E3AD0CA-FA3F-4EB7-AFD7-EEAFC358D72C}" sibTransId="{F8DAB287-AAEB-4132-8690-B86CF30A21DF}"/>
    <dgm:cxn modelId="{A9185E0A-A608-4980-AE26-B2DFC734090A}" type="presOf" srcId="{A528AA1E-6C6F-4D12-8B1A-D855CC99DB27}" destId="{51B99953-7894-47CA-87FD-78D18338B890}" srcOrd="0" destOrd="0" presId="urn:microsoft.com/office/officeart/2005/8/layout/process1"/>
    <dgm:cxn modelId="{9036BC3F-4E72-45FA-9EEA-304BB871EFAF}" type="presOf" srcId="{A528AA1E-6C6F-4D12-8B1A-D855CC99DB27}" destId="{8B402167-0949-46B2-97F5-B002F584AE9C}" srcOrd="1" destOrd="0" presId="urn:microsoft.com/office/officeart/2005/8/layout/process1"/>
    <dgm:cxn modelId="{7BB6735C-EC71-4787-AF20-CCF71BD5002E}" srcId="{FA413E73-3DBB-4E49-A395-A74B1B33340B}" destId="{67362DAF-1286-485F-A946-51A37F26B565}" srcOrd="2" destOrd="0" parTransId="{A8CAE029-74CC-4998-BEC4-B16BEE973C05}" sibTransId="{D9F47DEB-5D28-434E-8E7C-A8CA3CB7CAEF}"/>
    <dgm:cxn modelId="{03463474-5F21-4CC9-BD28-288A8094FDBA}" type="presOf" srcId="{FA413E73-3DBB-4E49-A395-A74B1B33340B}" destId="{F3520457-4BAD-40F0-AFED-72E893DB6EC1}" srcOrd="0" destOrd="0" presId="urn:microsoft.com/office/officeart/2005/8/layout/process1"/>
    <dgm:cxn modelId="{98BBCA97-D364-4E9F-89FE-1D0963C98D9E}" type="presOf" srcId="{67362DAF-1286-485F-A946-51A37F26B565}" destId="{C6CBC1E5-205A-4377-852F-FA475C9D97B6}" srcOrd="0" destOrd="0" presId="urn:microsoft.com/office/officeart/2005/8/layout/process1"/>
    <dgm:cxn modelId="{319EDCAE-7159-4385-895F-CF304C63571C}" type="presOf" srcId="{EA597410-490F-407D-A62A-C80298B35F7F}" destId="{B42CCA5C-D182-407C-8747-D255B3E6E9B8}" srcOrd="0" destOrd="0" presId="urn:microsoft.com/office/officeart/2005/8/layout/process1"/>
    <dgm:cxn modelId="{55D965AF-D260-4AC8-8064-D56B92324F5C}" type="presOf" srcId="{F8DAB287-AAEB-4132-8690-B86CF30A21DF}" destId="{9705F1A4-728A-4202-AC74-21D6E3DBB6D4}" srcOrd="0" destOrd="0" presId="urn:microsoft.com/office/officeart/2005/8/layout/process1"/>
    <dgm:cxn modelId="{ABAB1ED2-7242-4995-AD51-07BFCBEBFF85}" type="presOf" srcId="{F8DAB287-AAEB-4132-8690-B86CF30A21DF}" destId="{BB3309ED-2509-46EE-8235-F484E702E336}" srcOrd="1" destOrd="0" presId="urn:microsoft.com/office/officeart/2005/8/layout/process1"/>
    <dgm:cxn modelId="{69EE38D6-7D97-4F91-A4A5-599B914B7658}" srcId="{FA413E73-3DBB-4E49-A395-A74B1B33340B}" destId="{EA597410-490F-407D-A62A-C80298B35F7F}" srcOrd="1" destOrd="0" parTransId="{7EDD23D5-D620-4A84-81C6-D5E3151DAA22}" sibTransId="{A528AA1E-6C6F-4D12-8B1A-D855CC99DB27}"/>
    <dgm:cxn modelId="{5E4C1AE4-7129-4E76-86A5-2FEDFF3F85C4}" type="presOf" srcId="{BA062989-B9F9-493D-B04B-FFB993165147}" destId="{AB741263-2DB5-4AC4-8AC5-30988A75D8B4}" srcOrd="0" destOrd="0" presId="urn:microsoft.com/office/officeart/2005/8/layout/process1"/>
    <dgm:cxn modelId="{78EB9922-02B9-437E-8463-A7C5DFD21B24}" type="presParOf" srcId="{F3520457-4BAD-40F0-AFED-72E893DB6EC1}" destId="{AB741263-2DB5-4AC4-8AC5-30988A75D8B4}" srcOrd="0" destOrd="0" presId="urn:microsoft.com/office/officeart/2005/8/layout/process1"/>
    <dgm:cxn modelId="{D243131F-9058-49CD-946C-F089F948E3D8}" type="presParOf" srcId="{F3520457-4BAD-40F0-AFED-72E893DB6EC1}" destId="{9705F1A4-728A-4202-AC74-21D6E3DBB6D4}" srcOrd="1" destOrd="0" presId="urn:microsoft.com/office/officeart/2005/8/layout/process1"/>
    <dgm:cxn modelId="{344CEA57-A174-4BA7-8E58-93784EB3AA36}" type="presParOf" srcId="{9705F1A4-728A-4202-AC74-21D6E3DBB6D4}" destId="{BB3309ED-2509-46EE-8235-F484E702E336}" srcOrd="0" destOrd="0" presId="urn:microsoft.com/office/officeart/2005/8/layout/process1"/>
    <dgm:cxn modelId="{00B1B1AB-8C7E-4E54-ADB7-5A7737CCBF7E}" type="presParOf" srcId="{F3520457-4BAD-40F0-AFED-72E893DB6EC1}" destId="{B42CCA5C-D182-407C-8747-D255B3E6E9B8}" srcOrd="2" destOrd="0" presId="urn:microsoft.com/office/officeart/2005/8/layout/process1"/>
    <dgm:cxn modelId="{219A3B2F-D9E5-405F-B9B3-C11B93A5D143}" type="presParOf" srcId="{F3520457-4BAD-40F0-AFED-72E893DB6EC1}" destId="{51B99953-7894-47CA-87FD-78D18338B890}" srcOrd="3" destOrd="0" presId="urn:microsoft.com/office/officeart/2005/8/layout/process1"/>
    <dgm:cxn modelId="{63558E2E-512C-460B-B884-867A5E2BCFBC}" type="presParOf" srcId="{51B99953-7894-47CA-87FD-78D18338B890}" destId="{8B402167-0949-46B2-97F5-B002F584AE9C}" srcOrd="0" destOrd="0" presId="urn:microsoft.com/office/officeart/2005/8/layout/process1"/>
    <dgm:cxn modelId="{96C1B50F-E9C0-4B46-B7D1-8A66169BB565}" type="presParOf" srcId="{F3520457-4BAD-40F0-AFED-72E893DB6EC1}" destId="{C6CBC1E5-205A-4377-852F-FA475C9D97B6}"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5BD5AA-577C-46A8-9DDC-069299444BA2}" type="doc">
      <dgm:prSet loTypeId="urn:microsoft.com/office/officeart/2005/8/layout/default#1" loCatId="list" qsTypeId="urn:microsoft.com/office/officeart/2005/8/quickstyle/3d1" qsCatId="3D" csTypeId="urn:microsoft.com/office/officeart/2005/8/colors/colorful4" csCatId="colorful"/>
      <dgm:spPr/>
      <dgm:t>
        <a:bodyPr/>
        <a:lstStyle/>
        <a:p>
          <a:endParaRPr lang="en-US"/>
        </a:p>
      </dgm:t>
    </dgm:pt>
    <dgm:pt modelId="{7208521B-DA26-488D-9713-6236A0A3F7D8}">
      <dgm:prSet/>
      <dgm:spPr/>
      <dgm:t>
        <a:bodyPr/>
        <a:lstStyle/>
        <a:p>
          <a:pPr rtl="0"/>
          <a:r>
            <a:rPr lang="en-US" b="1" dirty="0"/>
            <a:t>High </a:t>
          </a:r>
          <a:r>
            <a:rPr lang="en-US" b="1" dirty="0" err="1"/>
            <a:t>conc</a:t>
          </a:r>
          <a:r>
            <a:rPr lang="en-US" b="1" dirty="0"/>
            <a:t> of toxins – enough to destroy the </a:t>
          </a:r>
          <a:r>
            <a:rPr lang="en-US" b="1" dirty="0" err="1"/>
            <a:t>periodontium</a:t>
          </a:r>
          <a:r>
            <a:rPr lang="en-US" b="1" dirty="0"/>
            <a:t> (</a:t>
          </a:r>
          <a:r>
            <a:rPr lang="en-US" b="1" dirty="0" err="1"/>
            <a:t>Chivian</a:t>
          </a:r>
          <a:r>
            <a:rPr lang="en-US" b="1" dirty="0"/>
            <a:t> &amp; Trope 1994)</a:t>
          </a:r>
        </a:p>
      </dgm:t>
    </dgm:pt>
    <dgm:pt modelId="{683A8C8F-449E-4D62-B1AD-EBF29D63F5D4}" type="parTrans" cxnId="{527A6005-7D07-478D-AB48-7B71463A29BF}">
      <dgm:prSet/>
      <dgm:spPr/>
      <dgm:t>
        <a:bodyPr/>
        <a:lstStyle/>
        <a:p>
          <a:endParaRPr lang="en-US" b="1"/>
        </a:p>
      </dgm:t>
    </dgm:pt>
    <dgm:pt modelId="{9118285E-D722-4F9B-915B-CDB020739C5A}" type="sibTrans" cxnId="{527A6005-7D07-478D-AB48-7B71463A29BF}">
      <dgm:prSet/>
      <dgm:spPr/>
      <dgm:t>
        <a:bodyPr/>
        <a:lstStyle/>
        <a:p>
          <a:endParaRPr lang="en-US" b="1"/>
        </a:p>
      </dgm:t>
    </dgm:pt>
    <dgm:pt modelId="{EC98BBC8-9F38-4D8B-B7B4-31CFAC3AA854}">
      <dgm:prSet/>
      <dgm:spPr/>
      <dgm:t>
        <a:bodyPr/>
        <a:lstStyle/>
        <a:p>
          <a:pPr rtl="0"/>
          <a:r>
            <a:rPr lang="en-US" b="1" dirty="0"/>
            <a:t>Junc. - cementum &amp; dentin at foramen provides an extremely thin protective layer compared to other areas of root. (</a:t>
          </a:r>
          <a:r>
            <a:rPr lang="en-US" b="1" dirty="0" err="1"/>
            <a:t>Kuttler</a:t>
          </a:r>
          <a:r>
            <a:rPr lang="en-US" b="1" dirty="0"/>
            <a:t> 1955)</a:t>
          </a:r>
        </a:p>
      </dgm:t>
    </dgm:pt>
    <dgm:pt modelId="{6A92B3F6-316A-4CA9-A0F0-AC4676292AED}" type="parTrans" cxnId="{B0DE97F8-7251-4883-97D5-BDBD05338D9A}">
      <dgm:prSet/>
      <dgm:spPr/>
      <dgm:t>
        <a:bodyPr/>
        <a:lstStyle/>
        <a:p>
          <a:endParaRPr lang="en-US" b="1"/>
        </a:p>
      </dgm:t>
    </dgm:pt>
    <dgm:pt modelId="{A1E24CE5-4E02-4559-BD29-23F479B96C1E}" type="sibTrans" cxnId="{B0DE97F8-7251-4883-97D5-BDBD05338D9A}">
      <dgm:prSet/>
      <dgm:spPr/>
      <dgm:t>
        <a:bodyPr/>
        <a:lstStyle/>
        <a:p>
          <a:endParaRPr lang="en-US" b="1"/>
        </a:p>
      </dgm:t>
    </dgm:pt>
    <dgm:pt modelId="{1BE94763-7A79-4D9F-91D4-0B44B2432C31}">
      <dgm:prSet/>
      <dgm:spPr/>
      <dgm:t>
        <a:bodyPr/>
        <a:lstStyle/>
        <a:p>
          <a:pPr rtl="0"/>
          <a:r>
            <a:rPr lang="en-US" b="1" dirty="0" err="1"/>
            <a:t>Cementum</a:t>
          </a:r>
          <a:r>
            <a:rPr lang="en-US" b="1" dirty="0"/>
            <a:t> &amp; dentin may fail to meet in a certain  cases, exposing mineralized dentin to resorptive </a:t>
          </a:r>
          <a:r>
            <a:rPr lang="en-US" b="1" dirty="0" err="1"/>
            <a:t>clastic</a:t>
          </a:r>
          <a:r>
            <a:rPr lang="en-US" b="1" dirty="0"/>
            <a:t> cells</a:t>
          </a:r>
        </a:p>
      </dgm:t>
    </dgm:pt>
    <dgm:pt modelId="{CFC1281A-7ABB-4766-B951-FA98CD0F945F}" type="parTrans" cxnId="{62CB4498-A287-444B-9CEF-7F33BE50F39D}">
      <dgm:prSet/>
      <dgm:spPr/>
      <dgm:t>
        <a:bodyPr/>
        <a:lstStyle/>
        <a:p>
          <a:endParaRPr lang="en-US" b="1"/>
        </a:p>
      </dgm:t>
    </dgm:pt>
    <dgm:pt modelId="{6A9F3C52-0604-4105-B115-60B242E0E3A9}" type="sibTrans" cxnId="{62CB4498-A287-444B-9CEF-7F33BE50F39D}">
      <dgm:prSet/>
      <dgm:spPr/>
      <dgm:t>
        <a:bodyPr/>
        <a:lstStyle/>
        <a:p>
          <a:endParaRPr lang="en-US" b="1"/>
        </a:p>
      </dgm:t>
    </dgm:pt>
    <dgm:pt modelId="{7CE386F7-8B71-4944-BDB1-3B52F919B81E}">
      <dgm:prSet/>
      <dgm:spPr/>
      <dgm:t>
        <a:bodyPr/>
        <a:lstStyle/>
        <a:p>
          <a:pPr rtl="0"/>
          <a:r>
            <a:rPr lang="en-US" b="1"/>
            <a:t>Lack of protective nature of intermediate cementum </a:t>
          </a:r>
        </a:p>
      </dgm:t>
    </dgm:pt>
    <dgm:pt modelId="{47576127-46B9-4893-9F53-378382A5B3B8}" type="parTrans" cxnId="{58118DD8-ED80-4468-A07C-B68B028B8CEA}">
      <dgm:prSet/>
      <dgm:spPr/>
      <dgm:t>
        <a:bodyPr/>
        <a:lstStyle/>
        <a:p>
          <a:endParaRPr lang="en-US" b="1"/>
        </a:p>
      </dgm:t>
    </dgm:pt>
    <dgm:pt modelId="{0F923EB7-8CFE-4521-A842-447BFFC8AC5A}" type="sibTrans" cxnId="{58118DD8-ED80-4468-A07C-B68B028B8CEA}">
      <dgm:prSet/>
      <dgm:spPr/>
      <dgm:t>
        <a:bodyPr/>
        <a:lstStyle/>
        <a:p>
          <a:endParaRPr lang="en-US" b="1"/>
        </a:p>
      </dgm:t>
    </dgm:pt>
    <dgm:pt modelId="{B38B51AB-1B75-4DDD-A124-8187A350C666}">
      <dgm:prSet/>
      <dgm:spPr/>
      <dgm:t>
        <a:bodyPr/>
        <a:lstStyle/>
        <a:p>
          <a:pPr rtl="0"/>
          <a:r>
            <a:rPr lang="en-US" b="1">
              <a:solidFill>
                <a:schemeClr val="tx1"/>
              </a:solidFill>
            </a:rPr>
            <a:t>May be a normal physiologic process of apical remodelling, exacerbated by pathosis.(Mauleg et al 1996)</a:t>
          </a:r>
        </a:p>
      </dgm:t>
    </dgm:pt>
    <dgm:pt modelId="{8965C52A-24FC-43F3-9A1B-E9C4CBE8618D}" type="parTrans" cxnId="{0D8D8451-5EBB-4B0E-8665-EF603FB6331B}">
      <dgm:prSet/>
      <dgm:spPr/>
      <dgm:t>
        <a:bodyPr/>
        <a:lstStyle/>
        <a:p>
          <a:endParaRPr lang="en-US" b="1"/>
        </a:p>
      </dgm:t>
    </dgm:pt>
    <dgm:pt modelId="{3D13CDBA-8A37-4C19-BE73-5E0B413876FD}" type="sibTrans" cxnId="{0D8D8451-5EBB-4B0E-8665-EF603FB6331B}">
      <dgm:prSet/>
      <dgm:spPr/>
      <dgm:t>
        <a:bodyPr/>
        <a:lstStyle/>
        <a:p>
          <a:endParaRPr lang="en-US" b="1"/>
        </a:p>
      </dgm:t>
    </dgm:pt>
    <dgm:pt modelId="{F3B1CE7C-4845-4109-8066-6202C4748BC0}" type="pres">
      <dgm:prSet presAssocID="{A65BD5AA-577C-46A8-9DDC-069299444BA2}" presName="diagram" presStyleCnt="0">
        <dgm:presLayoutVars>
          <dgm:dir/>
          <dgm:resizeHandles val="exact"/>
        </dgm:presLayoutVars>
      </dgm:prSet>
      <dgm:spPr/>
    </dgm:pt>
    <dgm:pt modelId="{27AADA9A-C42D-4AD6-9CDF-821AE081E6D8}" type="pres">
      <dgm:prSet presAssocID="{7208521B-DA26-488D-9713-6236A0A3F7D8}" presName="node" presStyleLbl="node1" presStyleIdx="0" presStyleCnt="5">
        <dgm:presLayoutVars>
          <dgm:bulletEnabled val="1"/>
        </dgm:presLayoutVars>
      </dgm:prSet>
      <dgm:spPr/>
    </dgm:pt>
    <dgm:pt modelId="{B0607F8D-EF50-4BC8-A7DB-962F58419201}" type="pres">
      <dgm:prSet presAssocID="{9118285E-D722-4F9B-915B-CDB020739C5A}" presName="sibTrans" presStyleCnt="0"/>
      <dgm:spPr/>
    </dgm:pt>
    <dgm:pt modelId="{545F0267-099B-43DB-B2D7-F7B2D7329843}" type="pres">
      <dgm:prSet presAssocID="{EC98BBC8-9F38-4D8B-B7B4-31CFAC3AA854}" presName="node" presStyleLbl="node1" presStyleIdx="1" presStyleCnt="5">
        <dgm:presLayoutVars>
          <dgm:bulletEnabled val="1"/>
        </dgm:presLayoutVars>
      </dgm:prSet>
      <dgm:spPr/>
    </dgm:pt>
    <dgm:pt modelId="{777E1731-2CE5-4D90-8579-FA1C82F32702}" type="pres">
      <dgm:prSet presAssocID="{A1E24CE5-4E02-4559-BD29-23F479B96C1E}" presName="sibTrans" presStyleCnt="0"/>
      <dgm:spPr/>
    </dgm:pt>
    <dgm:pt modelId="{6B07956C-17FF-4917-A8A1-285C9A37250D}" type="pres">
      <dgm:prSet presAssocID="{1BE94763-7A79-4D9F-91D4-0B44B2432C31}" presName="node" presStyleLbl="node1" presStyleIdx="2" presStyleCnt="5">
        <dgm:presLayoutVars>
          <dgm:bulletEnabled val="1"/>
        </dgm:presLayoutVars>
      </dgm:prSet>
      <dgm:spPr/>
    </dgm:pt>
    <dgm:pt modelId="{06D36CC1-5FA8-4B37-97A2-E80E8414191F}" type="pres">
      <dgm:prSet presAssocID="{6A9F3C52-0604-4105-B115-60B242E0E3A9}" presName="sibTrans" presStyleCnt="0"/>
      <dgm:spPr/>
    </dgm:pt>
    <dgm:pt modelId="{D7E7F0FB-1080-407B-B5E5-0AF26BC67858}" type="pres">
      <dgm:prSet presAssocID="{7CE386F7-8B71-4944-BDB1-3B52F919B81E}" presName="node" presStyleLbl="node1" presStyleIdx="3" presStyleCnt="5">
        <dgm:presLayoutVars>
          <dgm:bulletEnabled val="1"/>
        </dgm:presLayoutVars>
      </dgm:prSet>
      <dgm:spPr/>
    </dgm:pt>
    <dgm:pt modelId="{712D9297-A5CA-4947-BC4D-209061C71149}" type="pres">
      <dgm:prSet presAssocID="{0F923EB7-8CFE-4521-A842-447BFFC8AC5A}" presName="sibTrans" presStyleCnt="0"/>
      <dgm:spPr/>
    </dgm:pt>
    <dgm:pt modelId="{FC26BE06-681D-4104-A2A6-E0B0BDF3BBFA}" type="pres">
      <dgm:prSet presAssocID="{B38B51AB-1B75-4DDD-A124-8187A350C666}" presName="node" presStyleLbl="node1" presStyleIdx="4" presStyleCnt="5">
        <dgm:presLayoutVars>
          <dgm:bulletEnabled val="1"/>
        </dgm:presLayoutVars>
      </dgm:prSet>
      <dgm:spPr/>
    </dgm:pt>
  </dgm:ptLst>
  <dgm:cxnLst>
    <dgm:cxn modelId="{527A6005-7D07-478D-AB48-7B71463A29BF}" srcId="{A65BD5AA-577C-46A8-9DDC-069299444BA2}" destId="{7208521B-DA26-488D-9713-6236A0A3F7D8}" srcOrd="0" destOrd="0" parTransId="{683A8C8F-449E-4D62-B1AD-EBF29D63F5D4}" sibTransId="{9118285E-D722-4F9B-915B-CDB020739C5A}"/>
    <dgm:cxn modelId="{9A207113-7676-49DB-AC26-CA575AE193FE}" type="presOf" srcId="{1BE94763-7A79-4D9F-91D4-0B44B2432C31}" destId="{6B07956C-17FF-4917-A8A1-285C9A37250D}" srcOrd="0" destOrd="0" presId="urn:microsoft.com/office/officeart/2005/8/layout/default#1"/>
    <dgm:cxn modelId="{FD3A425E-EB42-4720-912E-61C1BF33D84C}" type="presOf" srcId="{EC98BBC8-9F38-4D8B-B7B4-31CFAC3AA854}" destId="{545F0267-099B-43DB-B2D7-F7B2D7329843}" srcOrd="0" destOrd="0" presId="urn:microsoft.com/office/officeart/2005/8/layout/default#1"/>
    <dgm:cxn modelId="{0D8D8451-5EBB-4B0E-8665-EF603FB6331B}" srcId="{A65BD5AA-577C-46A8-9DDC-069299444BA2}" destId="{B38B51AB-1B75-4DDD-A124-8187A350C666}" srcOrd="4" destOrd="0" parTransId="{8965C52A-24FC-43F3-9A1B-E9C4CBE8618D}" sibTransId="{3D13CDBA-8A37-4C19-BE73-5E0B413876FD}"/>
    <dgm:cxn modelId="{5DEDFF7B-2E4B-4033-9D2B-A6F35A6EBA70}" type="presOf" srcId="{7CE386F7-8B71-4944-BDB1-3B52F919B81E}" destId="{D7E7F0FB-1080-407B-B5E5-0AF26BC67858}" srcOrd="0" destOrd="0" presId="urn:microsoft.com/office/officeart/2005/8/layout/default#1"/>
    <dgm:cxn modelId="{62CB4498-A287-444B-9CEF-7F33BE50F39D}" srcId="{A65BD5AA-577C-46A8-9DDC-069299444BA2}" destId="{1BE94763-7A79-4D9F-91D4-0B44B2432C31}" srcOrd="2" destOrd="0" parTransId="{CFC1281A-7ABB-4766-B951-FA98CD0F945F}" sibTransId="{6A9F3C52-0604-4105-B115-60B242E0E3A9}"/>
    <dgm:cxn modelId="{026B9BC0-0512-46BC-84EE-90D4CD9F9C06}" type="presOf" srcId="{A65BD5AA-577C-46A8-9DDC-069299444BA2}" destId="{F3B1CE7C-4845-4109-8066-6202C4748BC0}" srcOrd="0" destOrd="0" presId="urn:microsoft.com/office/officeart/2005/8/layout/default#1"/>
    <dgm:cxn modelId="{3BDFA9C9-FD91-459A-8ED1-79D0AB0D541A}" type="presOf" srcId="{B38B51AB-1B75-4DDD-A124-8187A350C666}" destId="{FC26BE06-681D-4104-A2A6-E0B0BDF3BBFA}" srcOrd="0" destOrd="0" presId="urn:microsoft.com/office/officeart/2005/8/layout/default#1"/>
    <dgm:cxn modelId="{58118DD8-ED80-4468-A07C-B68B028B8CEA}" srcId="{A65BD5AA-577C-46A8-9DDC-069299444BA2}" destId="{7CE386F7-8B71-4944-BDB1-3B52F919B81E}" srcOrd="3" destOrd="0" parTransId="{47576127-46B9-4893-9F53-378382A5B3B8}" sibTransId="{0F923EB7-8CFE-4521-A842-447BFFC8AC5A}"/>
    <dgm:cxn modelId="{5ECE34D9-D42D-4627-A147-5AA9F7293781}" type="presOf" srcId="{7208521B-DA26-488D-9713-6236A0A3F7D8}" destId="{27AADA9A-C42D-4AD6-9CDF-821AE081E6D8}" srcOrd="0" destOrd="0" presId="urn:microsoft.com/office/officeart/2005/8/layout/default#1"/>
    <dgm:cxn modelId="{B0DE97F8-7251-4883-97D5-BDBD05338D9A}" srcId="{A65BD5AA-577C-46A8-9DDC-069299444BA2}" destId="{EC98BBC8-9F38-4D8B-B7B4-31CFAC3AA854}" srcOrd="1" destOrd="0" parTransId="{6A92B3F6-316A-4CA9-A0F0-AC4676292AED}" sibTransId="{A1E24CE5-4E02-4559-BD29-23F479B96C1E}"/>
    <dgm:cxn modelId="{0703F463-FB0B-4577-AEA8-64C436CFF5C3}" type="presParOf" srcId="{F3B1CE7C-4845-4109-8066-6202C4748BC0}" destId="{27AADA9A-C42D-4AD6-9CDF-821AE081E6D8}" srcOrd="0" destOrd="0" presId="urn:microsoft.com/office/officeart/2005/8/layout/default#1"/>
    <dgm:cxn modelId="{7CAC8391-1FA8-4795-9C56-4B5F9CF88789}" type="presParOf" srcId="{F3B1CE7C-4845-4109-8066-6202C4748BC0}" destId="{B0607F8D-EF50-4BC8-A7DB-962F58419201}" srcOrd="1" destOrd="0" presId="urn:microsoft.com/office/officeart/2005/8/layout/default#1"/>
    <dgm:cxn modelId="{CB654E1F-A170-462F-9C13-EA38EAAF76A5}" type="presParOf" srcId="{F3B1CE7C-4845-4109-8066-6202C4748BC0}" destId="{545F0267-099B-43DB-B2D7-F7B2D7329843}" srcOrd="2" destOrd="0" presId="urn:microsoft.com/office/officeart/2005/8/layout/default#1"/>
    <dgm:cxn modelId="{DC9493EA-1A1F-4CA0-851C-5F590141C37B}" type="presParOf" srcId="{F3B1CE7C-4845-4109-8066-6202C4748BC0}" destId="{777E1731-2CE5-4D90-8579-FA1C82F32702}" srcOrd="3" destOrd="0" presId="urn:microsoft.com/office/officeart/2005/8/layout/default#1"/>
    <dgm:cxn modelId="{D31E6A8F-6F97-4DDB-B985-1C990742AB77}" type="presParOf" srcId="{F3B1CE7C-4845-4109-8066-6202C4748BC0}" destId="{6B07956C-17FF-4917-A8A1-285C9A37250D}" srcOrd="4" destOrd="0" presId="urn:microsoft.com/office/officeart/2005/8/layout/default#1"/>
    <dgm:cxn modelId="{03DDB36D-DB42-49D9-8518-3F9BDE295863}" type="presParOf" srcId="{F3B1CE7C-4845-4109-8066-6202C4748BC0}" destId="{06D36CC1-5FA8-4B37-97A2-E80E8414191F}" srcOrd="5" destOrd="0" presId="urn:microsoft.com/office/officeart/2005/8/layout/default#1"/>
    <dgm:cxn modelId="{C9E3DAF9-D20C-4B18-83D0-883B95700826}" type="presParOf" srcId="{F3B1CE7C-4845-4109-8066-6202C4748BC0}" destId="{D7E7F0FB-1080-407B-B5E5-0AF26BC67858}" srcOrd="6" destOrd="0" presId="urn:microsoft.com/office/officeart/2005/8/layout/default#1"/>
    <dgm:cxn modelId="{1BC49BC4-9BF2-4242-A1FB-752A90D358CB}" type="presParOf" srcId="{F3B1CE7C-4845-4109-8066-6202C4748BC0}" destId="{712D9297-A5CA-4947-BC4D-209061C71149}" srcOrd="7" destOrd="0" presId="urn:microsoft.com/office/officeart/2005/8/layout/default#1"/>
    <dgm:cxn modelId="{2F0F8230-A3FC-4CDB-9D45-B1B13ACA8856}" type="presParOf" srcId="{F3B1CE7C-4845-4109-8066-6202C4748BC0}" destId="{FC26BE06-681D-4104-A2A6-E0B0BDF3BBFA}" srcOrd="8"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38D45FE-C9ED-423C-A3C4-B25381C8AFB5}" type="doc">
      <dgm:prSet loTypeId="urn:microsoft.com/office/officeart/2005/8/layout/venn1" loCatId="relationship" qsTypeId="urn:microsoft.com/office/officeart/2005/8/quickstyle/simple1" qsCatId="simple" csTypeId="urn:microsoft.com/office/officeart/2005/8/colors/colorful2" csCatId="colorful"/>
      <dgm:spPr/>
      <dgm:t>
        <a:bodyPr/>
        <a:lstStyle/>
        <a:p>
          <a:endParaRPr lang="en-US"/>
        </a:p>
      </dgm:t>
    </dgm:pt>
    <dgm:pt modelId="{6EA9500D-41E8-43FB-82E0-A314A22EC872}">
      <dgm:prSet/>
      <dgm:spPr/>
      <dgm:t>
        <a:bodyPr/>
        <a:lstStyle/>
        <a:p>
          <a:pPr rtl="0"/>
          <a:r>
            <a:rPr lang="en-US"/>
            <a:t>Asymptomatic but clinical symptoms  might be associated with apical periodontitis. </a:t>
          </a:r>
        </a:p>
      </dgm:t>
    </dgm:pt>
    <dgm:pt modelId="{578DF0AF-A583-4BA8-9ECE-15A2288AC384}" type="parTrans" cxnId="{7888F60A-D406-423D-B7E2-3F37E944B7F1}">
      <dgm:prSet/>
      <dgm:spPr/>
      <dgm:t>
        <a:bodyPr/>
        <a:lstStyle/>
        <a:p>
          <a:endParaRPr lang="en-US"/>
        </a:p>
      </dgm:t>
    </dgm:pt>
    <dgm:pt modelId="{3B2266CF-0285-4FBD-8021-335AB8224D46}" type="sibTrans" cxnId="{7888F60A-D406-423D-B7E2-3F37E944B7F1}">
      <dgm:prSet/>
      <dgm:spPr/>
      <dgm:t>
        <a:bodyPr/>
        <a:lstStyle/>
        <a:p>
          <a:endParaRPr lang="en-US"/>
        </a:p>
      </dgm:t>
    </dgm:pt>
    <dgm:pt modelId="{9FCF10E6-4751-4A61-A9B8-C59D9E9565FA}">
      <dgm:prSet/>
      <dgm:spPr/>
      <dgm:t>
        <a:bodyPr/>
        <a:lstStyle/>
        <a:p>
          <a:pPr rtl="0"/>
          <a:r>
            <a:rPr lang="en-US"/>
            <a:t>Teeth with irreversible pulpitis had the least resorption. Necrotic pulp is more likely to demonstrate apical resorption. (Malueg et al 1996)</a:t>
          </a:r>
        </a:p>
      </dgm:t>
    </dgm:pt>
    <dgm:pt modelId="{468C77D6-2585-4FC2-94C6-7F1B1D41B9FE}" type="parTrans" cxnId="{210EF6E8-BC4C-4BED-8E46-B1041962D715}">
      <dgm:prSet/>
      <dgm:spPr/>
      <dgm:t>
        <a:bodyPr/>
        <a:lstStyle/>
        <a:p>
          <a:endParaRPr lang="en-US"/>
        </a:p>
      </dgm:t>
    </dgm:pt>
    <dgm:pt modelId="{076383E6-CC26-4207-93ED-EC8462377B18}" type="sibTrans" cxnId="{210EF6E8-BC4C-4BED-8E46-B1041962D715}">
      <dgm:prSet/>
      <dgm:spPr/>
      <dgm:t>
        <a:bodyPr/>
        <a:lstStyle/>
        <a:p>
          <a:endParaRPr lang="en-US"/>
        </a:p>
      </dgm:t>
    </dgm:pt>
    <dgm:pt modelId="{75003A2D-3FCA-405B-8AA1-EC631DF0D241}" type="pres">
      <dgm:prSet presAssocID="{A38D45FE-C9ED-423C-A3C4-B25381C8AFB5}" presName="compositeShape" presStyleCnt="0">
        <dgm:presLayoutVars>
          <dgm:chMax val="7"/>
          <dgm:dir/>
          <dgm:resizeHandles val="exact"/>
        </dgm:presLayoutVars>
      </dgm:prSet>
      <dgm:spPr/>
    </dgm:pt>
    <dgm:pt modelId="{A2660D30-7962-4BB2-A3C8-49AF36101948}" type="pres">
      <dgm:prSet presAssocID="{6EA9500D-41E8-43FB-82E0-A314A22EC872}" presName="circ1" presStyleLbl="vennNode1" presStyleIdx="0" presStyleCnt="2"/>
      <dgm:spPr/>
    </dgm:pt>
    <dgm:pt modelId="{9B26F00A-4D87-4BC1-95F2-67F79C9DD5C9}" type="pres">
      <dgm:prSet presAssocID="{6EA9500D-41E8-43FB-82E0-A314A22EC872}" presName="circ1Tx" presStyleLbl="revTx" presStyleIdx="0" presStyleCnt="0">
        <dgm:presLayoutVars>
          <dgm:chMax val="0"/>
          <dgm:chPref val="0"/>
          <dgm:bulletEnabled val="1"/>
        </dgm:presLayoutVars>
      </dgm:prSet>
      <dgm:spPr/>
    </dgm:pt>
    <dgm:pt modelId="{6A34165D-6A1B-49F2-85E4-135C0FF956AD}" type="pres">
      <dgm:prSet presAssocID="{9FCF10E6-4751-4A61-A9B8-C59D9E9565FA}" presName="circ2" presStyleLbl="vennNode1" presStyleIdx="1" presStyleCnt="2"/>
      <dgm:spPr/>
    </dgm:pt>
    <dgm:pt modelId="{C174B1E7-4FB2-42F4-A25A-1706C440336E}" type="pres">
      <dgm:prSet presAssocID="{9FCF10E6-4751-4A61-A9B8-C59D9E9565FA}" presName="circ2Tx" presStyleLbl="revTx" presStyleIdx="0" presStyleCnt="0">
        <dgm:presLayoutVars>
          <dgm:chMax val="0"/>
          <dgm:chPref val="0"/>
          <dgm:bulletEnabled val="1"/>
        </dgm:presLayoutVars>
      </dgm:prSet>
      <dgm:spPr/>
    </dgm:pt>
  </dgm:ptLst>
  <dgm:cxnLst>
    <dgm:cxn modelId="{83D91A07-0509-497C-81EC-9DD0FCC37E4B}" type="presOf" srcId="{A38D45FE-C9ED-423C-A3C4-B25381C8AFB5}" destId="{75003A2D-3FCA-405B-8AA1-EC631DF0D241}" srcOrd="0" destOrd="0" presId="urn:microsoft.com/office/officeart/2005/8/layout/venn1"/>
    <dgm:cxn modelId="{7888F60A-D406-423D-B7E2-3F37E944B7F1}" srcId="{A38D45FE-C9ED-423C-A3C4-B25381C8AFB5}" destId="{6EA9500D-41E8-43FB-82E0-A314A22EC872}" srcOrd="0" destOrd="0" parTransId="{578DF0AF-A583-4BA8-9ECE-15A2288AC384}" sibTransId="{3B2266CF-0285-4FBD-8021-335AB8224D46}"/>
    <dgm:cxn modelId="{0AC38A2C-06FD-4462-80F5-8D993D262D28}" type="presOf" srcId="{9FCF10E6-4751-4A61-A9B8-C59D9E9565FA}" destId="{6A34165D-6A1B-49F2-85E4-135C0FF956AD}" srcOrd="0" destOrd="0" presId="urn:microsoft.com/office/officeart/2005/8/layout/venn1"/>
    <dgm:cxn modelId="{A587653C-71A5-40FF-BF76-4AE42822CBAE}" type="presOf" srcId="{6EA9500D-41E8-43FB-82E0-A314A22EC872}" destId="{A2660D30-7962-4BB2-A3C8-49AF36101948}" srcOrd="0" destOrd="0" presId="urn:microsoft.com/office/officeart/2005/8/layout/venn1"/>
    <dgm:cxn modelId="{54BC7560-5E17-463E-ACF3-4A2E1686BF8F}" type="presOf" srcId="{6EA9500D-41E8-43FB-82E0-A314A22EC872}" destId="{9B26F00A-4D87-4BC1-95F2-67F79C9DD5C9}" srcOrd="1" destOrd="0" presId="urn:microsoft.com/office/officeart/2005/8/layout/venn1"/>
    <dgm:cxn modelId="{BB1B1EB2-C85D-4D33-B64F-A90C7E703D40}" type="presOf" srcId="{9FCF10E6-4751-4A61-A9B8-C59D9E9565FA}" destId="{C174B1E7-4FB2-42F4-A25A-1706C440336E}" srcOrd="1" destOrd="0" presId="urn:microsoft.com/office/officeart/2005/8/layout/venn1"/>
    <dgm:cxn modelId="{210EF6E8-BC4C-4BED-8E46-B1041962D715}" srcId="{A38D45FE-C9ED-423C-A3C4-B25381C8AFB5}" destId="{9FCF10E6-4751-4A61-A9B8-C59D9E9565FA}" srcOrd="1" destOrd="0" parTransId="{468C77D6-2585-4FC2-94C6-7F1B1D41B9FE}" sibTransId="{076383E6-CC26-4207-93ED-EC8462377B18}"/>
    <dgm:cxn modelId="{32C8AD04-DD6D-4DD4-8DD3-20FDFC12C938}" type="presParOf" srcId="{75003A2D-3FCA-405B-8AA1-EC631DF0D241}" destId="{A2660D30-7962-4BB2-A3C8-49AF36101948}" srcOrd="0" destOrd="0" presId="urn:microsoft.com/office/officeart/2005/8/layout/venn1"/>
    <dgm:cxn modelId="{0698BF7C-C941-4E64-9402-8FB8B3E2AA7C}" type="presParOf" srcId="{75003A2D-3FCA-405B-8AA1-EC631DF0D241}" destId="{9B26F00A-4D87-4BC1-95F2-67F79C9DD5C9}" srcOrd="1" destOrd="0" presId="urn:microsoft.com/office/officeart/2005/8/layout/venn1"/>
    <dgm:cxn modelId="{E558F79B-971C-4678-9672-F0B9FDEEA89C}" type="presParOf" srcId="{75003A2D-3FCA-405B-8AA1-EC631DF0D241}" destId="{6A34165D-6A1B-49F2-85E4-135C0FF956AD}" srcOrd="2" destOrd="0" presId="urn:microsoft.com/office/officeart/2005/8/layout/venn1"/>
    <dgm:cxn modelId="{71C6734A-BBAE-4A04-9C2C-3A13B8AA45F6}" type="presParOf" srcId="{75003A2D-3FCA-405B-8AA1-EC631DF0D241}" destId="{C174B1E7-4FB2-42F4-A25A-1706C440336E}"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0C59B4D-0328-4F23-8148-E59DDF09DFCD}" type="doc">
      <dgm:prSet loTypeId="urn:microsoft.com/office/officeart/2005/8/layout/hList1" loCatId="list" qsTypeId="urn:microsoft.com/office/officeart/2005/8/quickstyle/simple1" qsCatId="simple" csTypeId="urn:microsoft.com/office/officeart/2005/8/colors/colorful1#2" csCatId="colorful" phldr="1"/>
      <dgm:spPr/>
      <dgm:t>
        <a:bodyPr/>
        <a:lstStyle/>
        <a:p>
          <a:endParaRPr lang="en-US"/>
        </a:p>
      </dgm:t>
    </dgm:pt>
    <dgm:pt modelId="{6F4D4694-4631-42D2-81A5-6AB9E2977B0F}">
      <dgm:prSet/>
      <dgm:spPr/>
      <dgm:t>
        <a:bodyPr/>
        <a:lstStyle/>
        <a:p>
          <a:pPr rtl="0"/>
          <a:r>
            <a:rPr lang="en-US" b="1"/>
            <a:t>Periforaminal resorption</a:t>
          </a:r>
          <a:endParaRPr lang="en-US" dirty="0"/>
        </a:p>
      </dgm:t>
    </dgm:pt>
    <dgm:pt modelId="{B544BEA0-5D13-4451-8FE0-F6369BC73FCF}" type="parTrans" cxnId="{016FDA6F-09AD-470A-A793-C698B226BEF8}">
      <dgm:prSet/>
      <dgm:spPr/>
      <dgm:t>
        <a:bodyPr/>
        <a:lstStyle/>
        <a:p>
          <a:endParaRPr lang="en-US"/>
        </a:p>
      </dgm:t>
    </dgm:pt>
    <dgm:pt modelId="{D17D86D5-A36B-45C7-8449-047AB66E3F70}" type="sibTrans" cxnId="{016FDA6F-09AD-470A-A793-C698B226BEF8}">
      <dgm:prSet/>
      <dgm:spPr/>
      <dgm:t>
        <a:bodyPr/>
        <a:lstStyle/>
        <a:p>
          <a:endParaRPr lang="en-US"/>
        </a:p>
      </dgm:t>
    </dgm:pt>
    <dgm:pt modelId="{26416DF5-623B-49CD-A564-AC7A85E375F4}">
      <dgm:prSet/>
      <dgm:spPr/>
      <dgm:t>
        <a:bodyPr/>
        <a:lstStyle/>
        <a:p>
          <a:pPr rtl="0"/>
          <a:r>
            <a:rPr lang="en-US" dirty="0"/>
            <a:t>Defined as the area of resorption not comprising the outline of the foramen, but the surrounding area</a:t>
          </a:r>
        </a:p>
      </dgm:t>
    </dgm:pt>
    <dgm:pt modelId="{29100325-BDE2-41E5-BE59-10D27C0225A0}" type="parTrans" cxnId="{7DA5FB2F-356F-4251-9707-20869CB1C2A7}">
      <dgm:prSet/>
      <dgm:spPr/>
      <dgm:t>
        <a:bodyPr/>
        <a:lstStyle/>
        <a:p>
          <a:endParaRPr lang="en-US"/>
        </a:p>
      </dgm:t>
    </dgm:pt>
    <dgm:pt modelId="{14BE0A3D-5EE4-41FD-B277-9E93A5585EF8}" type="sibTrans" cxnId="{7DA5FB2F-356F-4251-9707-20869CB1C2A7}">
      <dgm:prSet/>
      <dgm:spPr/>
      <dgm:t>
        <a:bodyPr/>
        <a:lstStyle/>
        <a:p>
          <a:endParaRPr lang="en-US"/>
        </a:p>
      </dgm:t>
    </dgm:pt>
    <dgm:pt modelId="{FDBE7941-AD9C-405E-AEBC-F441FF51E9FF}">
      <dgm:prSet/>
      <dgm:spPr/>
      <dgm:t>
        <a:bodyPr/>
        <a:lstStyle/>
        <a:p>
          <a:pPr rtl="0"/>
          <a:r>
            <a:rPr lang="en-US" b="1" dirty="0" err="1">
              <a:solidFill>
                <a:schemeClr val="tx1"/>
              </a:solidFill>
            </a:rPr>
            <a:t>Foraminal</a:t>
          </a:r>
          <a:r>
            <a:rPr lang="en-US" b="1" dirty="0">
              <a:solidFill>
                <a:schemeClr val="tx1"/>
              </a:solidFill>
            </a:rPr>
            <a:t> resorption</a:t>
          </a:r>
          <a:endParaRPr lang="en-US" dirty="0">
            <a:solidFill>
              <a:schemeClr val="tx1"/>
            </a:solidFill>
          </a:endParaRPr>
        </a:p>
      </dgm:t>
    </dgm:pt>
    <dgm:pt modelId="{4FB17451-7075-41BC-A340-85DDECD8F222}" type="parTrans" cxnId="{A51EBCEC-5093-4D41-9E41-E91167538D8F}">
      <dgm:prSet/>
      <dgm:spPr/>
      <dgm:t>
        <a:bodyPr/>
        <a:lstStyle/>
        <a:p>
          <a:endParaRPr lang="en-US"/>
        </a:p>
      </dgm:t>
    </dgm:pt>
    <dgm:pt modelId="{247DA827-7F19-4E54-8F6E-DB776BEC185C}" type="sibTrans" cxnId="{A51EBCEC-5093-4D41-9E41-E91167538D8F}">
      <dgm:prSet/>
      <dgm:spPr/>
      <dgm:t>
        <a:bodyPr/>
        <a:lstStyle/>
        <a:p>
          <a:endParaRPr lang="en-US"/>
        </a:p>
      </dgm:t>
    </dgm:pt>
    <dgm:pt modelId="{BB923F59-8B26-45D2-8C2A-6CD97582B3E1}">
      <dgm:prSet/>
      <dgm:spPr/>
      <dgm:t>
        <a:bodyPr/>
        <a:lstStyle/>
        <a:p>
          <a:pPr rtl="0"/>
          <a:r>
            <a:rPr lang="en-US" dirty="0"/>
            <a:t>Defined as the resorption within the outline or perimeter of the foramen</a:t>
          </a:r>
        </a:p>
      </dgm:t>
    </dgm:pt>
    <dgm:pt modelId="{9A4EFDD5-6245-4C9F-A112-B69A7BA18E20}" type="parTrans" cxnId="{757D52D9-B54A-4C78-8850-29D8BAC23BE3}">
      <dgm:prSet/>
      <dgm:spPr/>
      <dgm:t>
        <a:bodyPr/>
        <a:lstStyle/>
        <a:p>
          <a:endParaRPr lang="en-US"/>
        </a:p>
      </dgm:t>
    </dgm:pt>
    <dgm:pt modelId="{2FEF1FBF-00F9-4BC4-BCA7-E5CEB217FB6F}" type="sibTrans" cxnId="{757D52D9-B54A-4C78-8850-29D8BAC23BE3}">
      <dgm:prSet/>
      <dgm:spPr/>
      <dgm:t>
        <a:bodyPr/>
        <a:lstStyle/>
        <a:p>
          <a:endParaRPr lang="en-US"/>
        </a:p>
      </dgm:t>
    </dgm:pt>
    <dgm:pt modelId="{3265A442-4418-4205-931E-74A485DCA10E}">
      <dgm:prSet/>
      <dgm:spPr/>
      <dgm:t>
        <a:bodyPr/>
        <a:lstStyle/>
        <a:p>
          <a:pPr rtl="0"/>
          <a:r>
            <a:rPr lang="en-US" b="1" dirty="0"/>
            <a:t>Combined  </a:t>
          </a:r>
          <a:r>
            <a:rPr lang="en-US" dirty="0"/>
            <a:t>                                           </a:t>
          </a:r>
        </a:p>
      </dgm:t>
    </dgm:pt>
    <dgm:pt modelId="{157590BC-3017-400A-B481-B9C0E214EFF6}" type="parTrans" cxnId="{191D0338-B949-412B-9C37-AD422223B250}">
      <dgm:prSet/>
      <dgm:spPr/>
      <dgm:t>
        <a:bodyPr/>
        <a:lstStyle/>
        <a:p>
          <a:endParaRPr lang="en-US"/>
        </a:p>
      </dgm:t>
    </dgm:pt>
    <dgm:pt modelId="{911E30FB-7B12-456A-B7D1-3BD55F6A6D84}" type="sibTrans" cxnId="{191D0338-B949-412B-9C37-AD422223B250}">
      <dgm:prSet/>
      <dgm:spPr/>
      <dgm:t>
        <a:bodyPr/>
        <a:lstStyle/>
        <a:p>
          <a:endParaRPr lang="en-US"/>
        </a:p>
      </dgm:t>
    </dgm:pt>
    <dgm:pt modelId="{EA130AE5-A5FE-4F6C-83AA-B0DA8E632B22}" type="pres">
      <dgm:prSet presAssocID="{C0C59B4D-0328-4F23-8148-E59DDF09DFCD}" presName="Name0" presStyleCnt="0">
        <dgm:presLayoutVars>
          <dgm:dir/>
          <dgm:animLvl val="lvl"/>
          <dgm:resizeHandles val="exact"/>
        </dgm:presLayoutVars>
      </dgm:prSet>
      <dgm:spPr/>
    </dgm:pt>
    <dgm:pt modelId="{B40A0B05-90A8-4F20-959D-CAC330A4CAEC}" type="pres">
      <dgm:prSet presAssocID="{6F4D4694-4631-42D2-81A5-6AB9E2977B0F}" presName="composite" presStyleCnt="0"/>
      <dgm:spPr/>
    </dgm:pt>
    <dgm:pt modelId="{D801492D-B0D3-4910-873A-63CF8B2EAB9E}" type="pres">
      <dgm:prSet presAssocID="{6F4D4694-4631-42D2-81A5-6AB9E2977B0F}" presName="parTx" presStyleLbl="alignNode1" presStyleIdx="0" presStyleCnt="3">
        <dgm:presLayoutVars>
          <dgm:chMax val="0"/>
          <dgm:chPref val="0"/>
          <dgm:bulletEnabled val="1"/>
        </dgm:presLayoutVars>
      </dgm:prSet>
      <dgm:spPr/>
    </dgm:pt>
    <dgm:pt modelId="{DD417DB8-7460-4711-A080-D05C5077D5F2}" type="pres">
      <dgm:prSet presAssocID="{6F4D4694-4631-42D2-81A5-6AB9E2977B0F}" presName="desTx" presStyleLbl="alignAccFollowNode1" presStyleIdx="0" presStyleCnt="3">
        <dgm:presLayoutVars>
          <dgm:bulletEnabled val="1"/>
        </dgm:presLayoutVars>
      </dgm:prSet>
      <dgm:spPr/>
    </dgm:pt>
    <dgm:pt modelId="{8A2F20F7-5D9A-47E4-86BB-EF84B049CC87}" type="pres">
      <dgm:prSet presAssocID="{D17D86D5-A36B-45C7-8449-047AB66E3F70}" presName="space" presStyleCnt="0"/>
      <dgm:spPr/>
    </dgm:pt>
    <dgm:pt modelId="{7D260F77-5A16-44EB-BC52-AF495C09B11C}" type="pres">
      <dgm:prSet presAssocID="{FDBE7941-AD9C-405E-AEBC-F441FF51E9FF}" presName="composite" presStyleCnt="0"/>
      <dgm:spPr/>
    </dgm:pt>
    <dgm:pt modelId="{0E996144-8023-429C-8EFA-90B4E5009574}" type="pres">
      <dgm:prSet presAssocID="{FDBE7941-AD9C-405E-AEBC-F441FF51E9FF}" presName="parTx" presStyleLbl="alignNode1" presStyleIdx="1" presStyleCnt="3">
        <dgm:presLayoutVars>
          <dgm:chMax val="0"/>
          <dgm:chPref val="0"/>
          <dgm:bulletEnabled val="1"/>
        </dgm:presLayoutVars>
      </dgm:prSet>
      <dgm:spPr/>
    </dgm:pt>
    <dgm:pt modelId="{937E6B1F-99B2-452D-8492-9B2DABCF197D}" type="pres">
      <dgm:prSet presAssocID="{FDBE7941-AD9C-405E-AEBC-F441FF51E9FF}" presName="desTx" presStyleLbl="alignAccFollowNode1" presStyleIdx="1" presStyleCnt="3">
        <dgm:presLayoutVars>
          <dgm:bulletEnabled val="1"/>
        </dgm:presLayoutVars>
      </dgm:prSet>
      <dgm:spPr/>
    </dgm:pt>
    <dgm:pt modelId="{655FCE0E-1A6A-49FC-A6CE-E6E3A62D79E9}" type="pres">
      <dgm:prSet presAssocID="{247DA827-7F19-4E54-8F6E-DB776BEC185C}" presName="space" presStyleCnt="0"/>
      <dgm:spPr/>
    </dgm:pt>
    <dgm:pt modelId="{88B8FE8A-90C8-4216-87B0-DBE50C3AE984}" type="pres">
      <dgm:prSet presAssocID="{3265A442-4418-4205-931E-74A485DCA10E}" presName="composite" presStyleCnt="0"/>
      <dgm:spPr/>
    </dgm:pt>
    <dgm:pt modelId="{52F77DFB-D54A-40E4-B032-29931C954553}" type="pres">
      <dgm:prSet presAssocID="{3265A442-4418-4205-931E-74A485DCA10E}" presName="parTx" presStyleLbl="alignNode1" presStyleIdx="2" presStyleCnt="3">
        <dgm:presLayoutVars>
          <dgm:chMax val="0"/>
          <dgm:chPref val="0"/>
          <dgm:bulletEnabled val="1"/>
        </dgm:presLayoutVars>
      </dgm:prSet>
      <dgm:spPr/>
    </dgm:pt>
    <dgm:pt modelId="{59B62DDF-DB19-4A37-A425-AAFD4F4B47D6}" type="pres">
      <dgm:prSet presAssocID="{3265A442-4418-4205-931E-74A485DCA10E}" presName="desTx" presStyleLbl="alignAccFollowNode1" presStyleIdx="2" presStyleCnt="3">
        <dgm:presLayoutVars>
          <dgm:bulletEnabled val="1"/>
        </dgm:presLayoutVars>
      </dgm:prSet>
      <dgm:spPr/>
    </dgm:pt>
  </dgm:ptLst>
  <dgm:cxnLst>
    <dgm:cxn modelId="{1A6C3207-6541-4C80-A71F-C90E4D6DDBF5}" type="presOf" srcId="{3265A442-4418-4205-931E-74A485DCA10E}" destId="{52F77DFB-D54A-40E4-B032-29931C954553}" srcOrd="0" destOrd="0" presId="urn:microsoft.com/office/officeart/2005/8/layout/hList1"/>
    <dgm:cxn modelId="{08069B25-0D1C-4EC4-B6C6-5E6A17EBCE8B}" type="presOf" srcId="{6F4D4694-4631-42D2-81A5-6AB9E2977B0F}" destId="{D801492D-B0D3-4910-873A-63CF8B2EAB9E}" srcOrd="0" destOrd="0" presId="urn:microsoft.com/office/officeart/2005/8/layout/hList1"/>
    <dgm:cxn modelId="{7DA5FB2F-356F-4251-9707-20869CB1C2A7}" srcId="{6F4D4694-4631-42D2-81A5-6AB9E2977B0F}" destId="{26416DF5-623B-49CD-A564-AC7A85E375F4}" srcOrd="0" destOrd="0" parTransId="{29100325-BDE2-41E5-BE59-10D27C0225A0}" sibTransId="{14BE0A3D-5EE4-41FD-B277-9E93A5585EF8}"/>
    <dgm:cxn modelId="{191D0338-B949-412B-9C37-AD422223B250}" srcId="{C0C59B4D-0328-4F23-8148-E59DDF09DFCD}" destId="{3265A442-4418-4205-931E-74A485DCA10E}" srcOrd="2" destOrd="0" parTransId="{157590BC-3017-400A-B481-B9C0E214EFF6}" sibTransId="{911E30FB-7B12-456A-B7D1-3BD55F6A6D84}"/>
    <dgm:cxn modelId="{A754EE42-A303-4589-9D75-B23B8667300A}" type="presOf" srcId="{BB923F59-8B26-45D2-8C2A-6CD97582B3E1}" destId="{937E6B1F-99B2-452D-8492-9B2DABCF197D}" srcOrd="0" destOrd="0" presId="urn:microsoft.com/office/officeart/2005/8/layout/hList1"/>
    <dgm:cxn modelId="{390EDA6C-17EF-416D-81D5-4EE3EF5433D4}" type="presOf" srcId="{26416DF5-623B-49CD-A564-AC7A85E375F4}" destId="{DD417DB8-7460-4711-A080-D05C5077D5F2}" srcOrd="0" destOrd="0" presId="urn:microsoft.com/office/officeart/2005/8/layout/hList1"/>
    <dgm:cxn modelId="{079D184E-6EC8-4FB2-91B2-100639B996E7}" type="presOf" srcId="{C0C59B4D-0328-4F23-8148-E59DDF09DFCD}" destId="{EA130AE5-A5FE-4F6C-83AA-B0DA8E632B22}" srcOrd="0" destOrd="0" presId="urn:microsoft.com/office/officeart/2005/8/layout/hList1"/>
    <dgm:cxn modelId="{016FDA6F-09AD-470A-A793-C698B226BEF8}" srcId="{C0C59B4D-0328-4F23-8148-E59DDF09DFCD}" destId="{6F4D4694-4631-42D2-81A5-6AB9E2977B0F}" srcOrd="0" destOrd="0" parTransId="{B544BEA0-5D13-4451-8FE0-F6369BC73FCF}" sibTransId="{D17D86D5-A36B-45C7-8449-047AB66E3F70}"/>
    <dgm:cxn modelId="{757D52D9-B54A-4C78-8850-29D8BAC23BE3}" srcId="{FDBE7941-AD9C-405E-AEBC-F441FF51E9FF}" destId="{BB923F59-8B26-45D2-8C2A-6CD97582B3E1}" srcOrd="0" destOrd="0" parTransId="{9A4EFDD5-6245-4C9F-A112-B69A7BA18E20}" sibTransId="{2FEF1FBF-00F9-4BC4-BCA7-E5CEB217FB6F}"/>
    <dgm:cxn modelId="{A51EBCEC-5093-4D41-9E41-E91167538D8F}" srcId="{C0C59B4D-0328-4F23-8148-E59DDF09DFCD}" destId="{FDBE7941-AD9C-405E-AEBC-F441FF51E9FF}" srcOrd="1" destOrd="0" parTransId="{4FB17451-7075-41BC-A340-85DDECD8F222}" sibTransId="{247DA827-7F19-4E54-8F6E-DB776BEC185C}"/>
    <dgm:cxn modelId="{B417A9EF-DA4D-454B-9732-D57EB1DCAD2D}" type="presOf" srcId="{FDBE7941-AD9C-405E-AEBC-F441FF51E9FF}" destId="{0E996144-8023-429C-8EFA-90B4E5009574}" srcOrd="0" destOrd="0" presId="urn:microsoft.com/office/officeart/2005/8/layout/hList1"/>
    <dgm:cxn modelId="{A655EC15-E1AE-41C7-8F7E-4BBFB793AC38}" type="presParOf" srcId="{EA130AE5-A5FE-4F6C-83AA-B0DA8E632B22}" destId="{B40A0B05-90A8-4F20-959D-CAC330A4CAEC}" srcOrd="0" destOrd="0" presId="urn:microsoft.com/office/officeart/2005/8/layout/hList1"/>
    <dgm:cxn modelId="{29AD83F4-2E38-4D32-936D-70B9A562D9F9}" type="presParOf" srcId="{B40A0B05-90A8-4F20-959D-CAC330A4CAEC}" destId="{D801492D-B0D3-4910-873A-63CF8B2EAB9E}" srcOrd="0" destOrd="0" presId="urn:microsoft.com/office/officeart/2005/8/layout/hList1"/>
    <dgm:cxn modelId="{4DA6B5F5-3664-4E5B-BB7A-3C2A6DC260D3}" type="presParOf" srcId="{B40A0B05-90A8-4F20-959D-CAC330A4CAEC}" destId="{DD417DB8-7460-4711-A080-D05C5077D5F2}" srcOrd="1" destOrd="0" presId="urn:microsoft.com/office/officeart/2005/8/layout/hList1"/>
    <dgm:cxn modelId="{4875D9C6-FA89-4138-9CE8-397D3206A1C5}" type="presParOf" srcId="{EA130AE5-A5FE-4F6C-83AA-B0DA8E632B22}" destId="{8A2F20F7-5D9A-47E4-86BB-EF84B049CC87}" srcOrd="1" destOrd="0" presId="urn:microsoft.com/office/officeart/2005/8/layout/hList1"/>
    <dgm:cxn modelId="{3298739A-14DF-4247-8A83-0B32555BD1FD}" type="presParOf" srcId="{EA130AE5-A5FE-4F6C-83AA-B0DA8E632B22}" destId="{7D260F77-5A16-44EB-BC52-AF495C09B11C}" srcOrd="2" destOrd="0" presId="urn:microsoft.com/office/officeart/2005/8/layout/hList1"/>
    <dgm:cxn modelId="{3B8DF5DD-3CAD-4F46-922E-F8446976B84B}" type="presParOf" srcId="{7D260F77-5A16-44EB-BC52-AF495C09B11C}" destId="{0E996144-8023-429C-8EFA-90B4E5009574}" srcOrd="0" destOrd="0" presId="urn:microsoft.com/office/officeart/2005/8/layout/hList1"/>
    <dgm:cxn modelId="{C960D24B-E0A9-4BD8-8C0E-640CA3C90485}" type="presParOf" srcId="{7D260F77-5A16-44EB-BC52-AF495C09B11C}" destId="{937E6B1F-99B2-452D-8492-9B2DABCF197D}" srcOrd="1" destOrd="0" presId="urn:microsoft.com/office/officeart/2005/8/layout/hList1"/>
    <dgm:cxn modelId="{19F5106A-6B76-4F5A-B837-E022E83855A7}" type="presParOf" srcId="{EA130AE5-A5FE-4F6C-83AA-B0DA8E632B22}" destId="{655FCE0E-1A6A-49FC-A6CE-E6E3A62D79E9}" srcOrd="3" destOrd="0" presId="urn:microsoft.com/office/officeart/2005/8/layout/hList1"/>
    <dgm:cxn modelId="{AD0938F2-D221-4429-83A7-E4373DB2ADF6}" type="presParOf" srcId="{EA130AE5-A5FE-4F6C-83AA-B0DA8E632B22}" destId="{88B8FE8A-90C8-4216-87B0-DBE50C3AE984}" srcOrd="4" destOrd="0" presId="urn:microsoft.com/office/officeart/2005/8/layout/hList1"/>
    <dgm:cxn modelId="{B0EA98E0-40F2-429C-9DEF-759DC399E1C1}" type="presParOf" srcId="{88B8FE8A-90C8-4216-87B0-DBE50C3AE984}" destId="{52F77DFB-D54A-40E4-B032-29931C954553}" srcOrd="0" destOrd="0" presId="urn:microsoft.com/office/officeart/2005/8/layout/hList1"/>
    <dgm:cxn modelId="{45C8327D-D8ED-446C-85E1-186165D91C09}" type="presParOf" srcId="{88B8FE8A-90C8-4216-87B0-DBE50C3AE984}" destId="{59B62DDF-DB19-4A37-A425-AAFD4F4B47D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D370C1F-F6FF-4FFF-8F62-20B269E6E205}"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en-US"/>
        </a:p>
      </dgm:t>
    </dgm:pt>
    <dgm:pt modelId="{13BC099A-5147-4410-913F-32751120694B}">
      <dgm:prSet/>
      <dgm:spPr/>
      <dgm:t>
        <a:bodyPr/>
        <a:lstStyle/>
        <a:p>
          <a:pPr rtl="0"/>
          <a:r>
            <a:rPr lang="en-US" b="1" dirty="0">
              <a:solidFill>
                <a:schemeClr val="tx1"/>
              </a:solidFill>
            </a:rPr>
            <a:t>CLINICAL EVALUATION </a:t>
          </a:r>
          <a:endParaRPr lang="en-US" dirty="0">
            <a:solidFill>
              <a:schemeClr val="tx1"/>
            </a:solidFill>
          </a:endParaRPr>
        </a:p>
      </dgm:t>
    </dgm:pt>
    <dgm:pt modelId="{F3E4B42F-18D7-4800-8F98-33CB2914E442}" type="parTrans" cxnId="{885700DF-1C6C-4828-AAAC-BC2011964938}">
      <dgm:prSet/>
      <dgm:spPr/>
      <dgm:t>
        <a:bodyPr/>
        <a:lstStyle/>
        <a:p>
          <a:endParaRPr lang="en-US"/>
        </a:p>
      </dgm:t>
    </dgm:pt>
    <dgm:pt modelId="{CC3B57D4-F8B7-4868-A745-6D187BF1016D}" type="sibTrans" cxnId="{885700DF-1C6C-4828-AAAC-BC2011964938}">
      <dgm:prSet/>
      <dgm:spPr/>
      <dgm:t>
        <a:bodyPr/>
        <a:lstStyle/>
        <a:p>
          <a:endParaRPr lang="en-US"/>
        </a:p>
      </dgm:t>
    </dgm:pt>
    <dgm:pt modelId="{CCB68A6F-FF00-4463-A2BB-4AA9674EECF4}">
      <dgm:prSet/>
      <dgm:spPr/>
      <dgm:t>
        <a:bodyPr/>
        <a:lstStyle/>
        <a:p>
          <a:pPr rtl="0">
            <a:lnSpc>
              <a:spcPct val="200000"/>
            </a:lnSpc>
          </a:pPr>
          <a:r>
            <a:rPr lang="en-US" dirty="0"/>
            <a:t>Normal pulpal responses to vitality testing </a:t>
          </a:r>
        </a:p>
      </dgm:t>
    </dgm:pt>
    <dgm:pt modelId="{CFF46EDD-6F61-4E92-AA8C-761BD1ECF9A6}" type="parTrans" cxnId="{C5894324-5FB8-44E7-8111-50C06F2CFE39}">
      <dgm:prSet/>
      <dgm:spPr/>
      <dgm:t>
        <a:bodyPr/>
        <a:lstStyle/>
        <a:p>
          <a:endParaRPr lang="en-US"/>
        </a:p>
      </dgm:t>
    </dgm:pt>
    <dgm:pt modelId="{253130EF-70B6-44AC-A0D3-DA67B23677F9}" type="sibTrans" cxnId="{C5894324-5FB8-44E7-8111-50C06F2CFE39}">
      <dgm:prSet/>
      <dgm:spPr/>
      <dgm:t>
        <a:bodyPr/>
        <a:lstStyle/>
        <a:p>
          <a:endParaRPr lang="en-US"/>
        </a:p>
      </dgm:t>
    </dgm:pt>
    <dgm:pt modelId="{86C8725C-D20C-4C2B-A7CC-EA841F91EB60}">
      <dgm:prSet/>
      <dgm:spPr/>
      <dgm:t>
        <a:bodyPr/>
        <a:lstStyle/>
        <a:p>
          <a:pPr rtl="0"/>
          <a:r>
            <a:rPr lang="en-US" b="1" dirty="0">
              <a:solidFill>
                <a:schemeClr val="tx1"/>
              </a:solidFill>
            </a:rPr>
            <a:t>RADIOGRAPHIC EVALUATION</a:t>
          </a:r>
          <a:endParaRPr lang="en-US" dirty="0">
            <a:solidFill>
              <a:schemeClr val="tx1"/>
            </a:solidFill>
          </a:endParaRPr>
        </a:p>
      </dgm:t>
    </dgm:pt>
    <dgm:pt modelId="{05A71278-8255-434A-AE5F-5A8B6B081CCE}" type="parTrans" cxnId="{B7793DAA-A6A5-44B6-9955-6CD0EDD32A8A}">
      <dgm:prSet/>
      <dgm:spPr/>
      <dgm:t>
        <a:bodyPr/>
        <a:lstStyle/>
        <a:p>
          <a:endParaRPr lang="en-US"/>
        </a:p>
      </dgm:t>
    </dgm:pt>
    <dgm:pt modelId="{AF2C945E-BCEB-4A90-8216-67F2F029E6C6}" type="sibTrans" cxnId="{B7793DAA-A6A5-44B6-9955-6CD0EDD32A8A}">
      <dgm:prSet/>
      <dgm:spPr/>
      <dgm:t>
        <a:bodyPr/>
        <a:lstStyle/>
        <a:p>
          <a:endParaRPr lang="en-US"/>
        </a:p>
      </dgm:t>
    </dgm:pt>
    <dgm:pt modelId="{205B30C7-5CA5-46DE-8BC4-DC50CB87FA56}">
      <dgm:prSet/>
      <dgm:spPr/>
      <dgm:t>
        <a:bodyPr/>
        <a:lstStyle/>
        <a:p>
          <a:pPr rtl="0">
            <a:lnSpc>
              <a:spcPct val="150000"/>
            </a:lnSpc>
          </a:pPr>
          <a:r>
            <a:rPr lang="en-US" dirty="0"/>
            <a:t>Usually not visible on radiographs. </a:t>
          </a:r>
        </a:p>
      </dgm:t>
    </dgm:pt>
    <dgm:pt modelId="{B13D4ED4-B79E-424F-AC1D-425E90CAE09A}" type="parTrans" cxnId="{A1425EF4-7CE4-4CC3-BC80-AAE81A27C65C}">
      <dgm:prSet/>
      <dgm:spPr/>
      <dgm:t>
        <a:bodyPr/>
        <a:lstStyle/>
        <a:p>
          <a:endParaRPr lang="en-US"/>
        </a:p>
      </dgm:t>
    </dgm:pt>
    <dgm:pt modelId="{FD423E2A-10F2-477F-8737-A83C9D4E1F1C}" type="sibTrans" cxnId="{A1425EF4-7CE4-4CC3-BC80-AAE81A27C65C}">
      <dgm:prSet/>
      <dgm:spPr/>
      <dgm:t>
        <a:bodyPr/>
        <a:lstStyle/>
        <a:p>
          <a:endParaRPr lang="en-US"/>
        </a:p>
      </dgm:t>
    </dgm:pt>
    <dgm:pt modelId="{AC19301F-8A74-4C21-9422-0B5AFD108113}">
      <dgm:prSet/>
      <dgm:spPr/>
      <dgm:t>
        <a:bodyPr/>
        <a:lstStyle/>
        <a:p>
          <a:pPr rtl="0"/>
          <a:r>
            <a:rPr lang="en-US" b="1" dirty="0"/>
            <a:t>HISTOLOGIC EVALUATION</a:t>
          </a:r>
          <a:endParaRPr lang="en-US" dirty="0"/>
        </a:p>
      </dgm:t>
    </dgm:pt>
    <dgm:pt modelId="{0CE6745E-8D72-41E5-9DA7-F11ACA13F204}" type="parTrans" cxnId="{DD3D01DA-7EEE-4211-9AD6-E6F5011DE642}">
      <dgm:prSet/>
      <dgm:spPr/>
      <dgm:t>
        <a:bodyPr/>
        <a:lstStyle/>
        <a:p>
          <a:endParaRPr lang="en-US"/>
        </a:p>
      </dgm:t>
    </dgm:pt>
    <dgm:pt modelId="{574D5005-0A44-4CBB-B441-5A3BA180792C}" type="sibTrans" cxnId="{DD3D01DA-7EEE-4211-9AD6-E6F5011DE642}">
      <dgm:prSet/>
      <dgm:spPr/>
      <dgm:t>
        <a:bodyPr/>
        <a:lstStyle/>
        <a:p>
          <a:endParaRPr lang="en-US"/>
        </a:p>
      </dgm:t>
    </dgm:pt>
    <dgm:pt modelId="{DFC5EE46-2CAB-45C1-8873-DBD2D651A88D}">
      <dgm:prSet/>
      <dgm:spPr/>
      <dgm:t>
        <a:bodyPr/>
        <a:lstStyle/>
        <a:p>
          <a:pPr rtl="0"/>
          <a:r>
            <a:rPr lang="en-US" dirty="0"/>
            <a:t>Small, superficial lacunae in the </a:t>
          </a:r>
          <a:r>
            <a:rPr lang="en-US" dirty="0" err="1"/>
            <a:t>cementum</a:t>
          </a:r>
          <a:r>
            <a:rPr lang="en-US" dirty="0"/>
            <a:t> &amp; outermost layer of dentin seen. </a:t>
          </a:r>
        </a:p>
      </dgm:t>
    </dgm:pt>
    <dgm:pt modelId="{11F493F1-F1CD-4613-BB79-1B8C56BE82C0}" type="parTrans" cxnId="{89216FAA-14D7-4272-8BE4-69D5CB5A2874}">
      <dgm:prSet/>
      <dgm:spPr/>
      <dgm:t>
        <a:bodyPr/>
        <a:lstStyle/>
        <a:p>
          <a:endParaRPr lang="en-US"/>
        </a:p>
      </dgm:t>
    </dgm:pt>
    <dgm:pt modelId="{FC7CCFC2-F573-483A-B1F4-60989B93D4CE}" type="sibTrans" cxnId="{89216FAA-14D7-4272-8BE4-69D5CB5A2874}">
      <dgm:prSet/>
      <dgm:spPr/>
      <dgm:t>
        <a:bodyPr/>
        <a:lstStyle/>
        <a:p>
          <a:endParaRPr lang="en-US"/>
        </a:p>
      </dgm:t>
    </dgm:pt>
    <dgm:pt modelId="{9BDCA033-EC52-4C1B-B23F-837E284557C3}">
      <dgm:prSet/>
      <dgm:spPr/>
      <dgm:t>
        <a:bodyPr/>
        <a:lstStyle/>
        <a:p>
          <a:pPr rtl="0"/>
          <a:r>
            <a:rPr lang="en-US" b="1" dirty="0"/>
            <a:t>TREATMENT</a:t>
          </a:r>
          <a:endParaRPr lang="en-US" dirty="0"/>
        </a:p>
      </dgm:t>
    </dgm:pt>
    <dgm:pt modelId="{4AEB4B4C-1EDD-44DA-8049-9777BFC111ED}" type="parTrans" cxnId="{C23B0A4E-DA85-4E34-B53E-B1F27C374230}">
      <dgm:prSet/>
      <dgm:spPr/>
      <dgm:t>
        <a:bodyPr/>
        <a:lstStyle/>
        <a:p>
          <a:endParaRPr lang="en-US"/>
        </a:p>
      </dgm:t>
    </dgm:pt>
    <dgm:pt modelId="{5D1E55D6-70FC-4D40-B5D9-BAD93F470B99}" type="sibTrans" cxnId="{C23B0A4E-DA85-4E34-B53E-B1F27C374230}">
      <dgm:prSet/>
      <dgm:spPr/>
      <dgm:t>
        <a:bodyPr/>
        <a:lstStyle/>
        <a:p>
          <a:endParaRPr lang="en-US"/>
        </a:p>
      </dgm:t>
    </dgm:pt>
    <dgm:pt modelId="{DBB3A2D0-81F4-4FE1-BD8A-7A3229BCBE82}">
      <dgm:prSet/>
      <dgm:spPr/>
      <dgm:t>
        <a:bodyPr/>
        <a:lstStyle/>
        <a:p>
          <a:pPr rtl="0">
            <a:lnSpc>
              <a:spcPct val="150000"/>
            </a:lnSpc>
          </a:pPr>
          <a:r>
            <a:rPr lang="en-US" dirty="0"/>
            <a:t>No treatment is indicated</a:t>
          </a:r>
        </a:p>
      </dgm:t>
    </dgm:pt>
    <dgm:pt modelId="{784CBAD6-B3AD-47B4-93F8-EE155E79C75C}" type="parTrans" cxnId="{455C2D2F-D5D3-4DD7-A156-5A84E8581C01}">
      <dgm:prSet/>
      <dgm:spPr/>
      <dgm:t>
        <a:bodyPr/>
        <a:lstStyle/>
        <a:p>
          <a:endParaRPr lang="en-US"/>
        </a:p>
      </dgm:t>
    </dgm:pt>
    <dgm:pt modelId="{16E6F0CF-51E6-45C5-84A8-BE5D084D752F}" type="sibTrans" cxnId="{455C2D2F-D5D3-4DD7-A156-5A84E8581C01}">
      <dgm:prSet/>
      <dgm:spPr/>
      <dgm:t>
        <a:bodyPr/>
        <a:lstStyle/>
        <a:p>
          <a:endParaRPr lang="en-US"/>
        </a:p>
      </dgm:t>
    </dgm:pt>
    <dgm:pt modelId="{BAA0D003-FEBB-4003-A47D-B7F6BE55EC90}">
      <dgm:prSet/>
      <dgm:spPr/>
      <dgm:t>
        <a:bodyPr/>
        <a:lstStyle/>
        <a:p>
          <a:pPr rtl="0">
            <a:lnSpc>
              <a:spcPct val="150000"/>
            </a:lnSpc>
          </a:pPr>
          <a:r>
            <a:rPr lang="en-US" dirty="0"/>
            <a:t>Rarely as small excavations on root surface with normal lamina </a:t>
          </a:r>
          <a:r>
            <a:rPr lang="en-US" dirty="0" err="1"/>
            <a:t>dura</a:t>
          </a:r>
          <a:r>
            <a:rPr lang="en-US" dirty="0"/>
            <a:t> &amp; periodontal space</a:t>
          </a:r>
        </a:p>
      </dgm:t>
    </dgm:pt>
    <dgm:pt modelId="{3DF0F8CF-6AED-4FF5-9E56-F81C3D743537}" type="parTrans" cxnId="{2A94143E-27DD-4332-9B86-CA1B9AACC10E}">
      <dgm:prSet/>
      <dgm:spPr/>
      <dgm:t>
        <a:bodyPr/>
        <a:lstStyle/>
        <a:p>
          <a:endParaRPr lang="en-US"/>
        </a:p>
      </dgm:t>
    </dgm:pt>
    <dgm:pt modelId="{C23639F5-B334-4720-8C15-F500046ACB36}" type="sibTrans" cxnId="{2A94143E-27DD-4332-9B86-CA1B9AACC10E}">
      <dgm:prSet/>
      <dgm:spPr/>
      <dgm:t>
        <a:bodyPr/>
        <a:lstStyle/>
        <a:p>
          <a:endParaRPr lang="en-US"/>
        </a:p>
      </dgm:t>
    </dgm:pt>
    <dgm:pt modelId="{C5F24383-0628-4D56-8074-A356C8AFEB7F}">
      <dgm:prSet/>
      <dgm:spPr/>
      <dgm:t>
        <a:bodyPr/>
        <a:lstStyle/>
        <a:p>
          <a:pPr rtl="0"/>
          <a:r>
            <a:rPr lang="en-US" dirty="0"/>
            <a:t>Repair is with </a:t>
          </a:r>
          <a:r>
            <a:rPr lang="en-US" dirty="0" err="1"/>
            <a:t>cementum</a:t>
          </a:r>
          <a:r>
            <a:rPr lang="en-US" dirty="0"/>
            <a:t> like tissue. </a:t>
          </a:r>
        </a:p>
      </dgm:t>
    </dgm:pt>
    <dgm:pt modelId="{AE8986D9-71F0-4B08-9862-71D0769B7095}" type="parTrans" cxnId="{B651F6BC-20CC-4C3D-BAA9-B6C4EAD7C0F8}">
      <dgm:prSet/>
      <dgm:spPr/>
      <dgm:t>
        <a:bodyPr/>
        <a:lstStyle/>
        <a:p>
          <a:endParaRPr lang="en-US"/>
        </a:p>
      </dgm:t>
    </dgm:pt>
    <dgm:pt modelId="{9BC66810-AFA1-4353-914E-BC7C58FAFB30}" type="sibTrans" cxnId="{B651F6BC-20CC-4C3D-BAA9-B6C4EAD7C0F8}">
      <dgm:prSet/>
      <dgm:spPr/>
      <dgm:t>
        <a:bodyPr/>
        <a:lstStyle/>
        <a:p>
          <a:endParaRPr lang="en-US"/>
        </a:p>
      </dgm:t>
    </dgm:pt>
    <dgm:pt modelId="{9CDC17ED-41A4-4184-AEF6-B80D2F56E6BF}">
      <dgm:prSet/>
      <dgm:spPr/>
      <dgm:t>
        <a:bodyPr/>
        <a:lstStyle/>
        <a:p>
          <a:pPr rtl="0"/>
          <a:r>
            <a:rPr lang="en-US" dirty="0"/>
            <a:t>Generally no significant inflammatory reaction in the adjacent PDL seen.</a:t>
          </a:r>
        </a:p>
      </dgm:t>
    </dgm:pt>
    <dgm:pt modelId="{961FBC0C-41F3-4607-AFE5-12BF7DE1E16A}" type="parTrans" cxnId="{0522A56D-C6D8-4EE9-A6F3-757A12F472FF}">
      <dgm:prSet/>
      <dgm:spPr/>
      <dgm:t>
        <a:bodyPr/>
        <a:lstStyle/>
        <a:p>
          <a:endParaRPr lang="en-US"/>
        </a:p>
      </dgm:t>
    </dgm:pt>
    <dgm:pt modelId="{14E94C4B-9D60-4CAD-A2AB-010AB4168E3E}" type="sibTrans" cxnId="{0522A56D-C6D8-4EE9-A6F3-757A12F472FF}">
      <dgm:prSet/>
      <dgm:spPr/>
      <dgm:t>
        <a:bodyPr/>
        <a:lstStyle/>
        <a:p>
          <a:endParaRPr lang="en-US"/>
        </a:p>
      </dgm:t>
    </dgm:pt>
    <dgm:pt modelId="{165D95C7-8672-4298-86A5-52067A1E9E62}" type="pres">
      <dgm:prSet presAssocID="{3D370C1F-F6FF-4FFF-8F62-20B269E6E205}" presName="Name0" presStyleCnt="0">
        <dgm:presLayoutVars>
          <dgm:dir/>
          <dgm:animLvl val="lvl"/>
          <dgm:resizeHandles val="exact"/>
        </dgm:presLayoutVars>
      </dgm:prSet>
      <dgm:spPr/>
    </dgm:pt>
    <dgm:pt modelId="{E90479D7-C007-4C43-A0CA-0647680226BB}" type="pres">
      <dgm:prSet presAssocID="{13BC099A-5147-4410-913F-32751120694B}" presName="composite" presStyleCnt="0"/>
      <dgm:spPr/>
    </dgm:pt>
    <dgm:pt modelId="{3905DA7E-8527-49B1-8A9E-631FE2BBEDB9}" type="pres">
      <dgm:prSet presAssocID="{13BC099A-5147-4410-913F-32751120694B}" presName="parTx" presStyleLbl="alignNode1" presStyleIdx="0" presStyleCnt="4">
        <dgm:presLayoutVars>
          <dgm:chMax val="0"/>
          <dgm:chPref val="0"/>
          <dgm:bulletEnabled val="1"/>
        </dgm:presLayoutVars>
      </dgm:prSet>
      <dgm:spPr/>
    </dgm:pt>
    <dgm:pt modelId="{996396D9-2ED1-44C0-93C4-581D3295ABDE}" type="pres">
      <dgm:prSet presAssocID="{13BC099A-5147-4410-913F-32751120694B}" presName="desTx" presStyleLbl="alignAccFollowNode1" presStyleIdx="0" presStyleCnt="4">
        <dgm:presLayoutVars>
          <dgm:bulletEnabled val="1"/>
        </dgm:presLayoutVars>
      </dgm:prSet>
      <dgm:spPr/>
    </dgm:pt>
    <dgm:pt modelId="{0C447FF4-44BB-4604-842F-20BC8CE842C6}" type="pres">
      <dgm:prSet presAssocID="{CC3B57D4-F8B7-4868-A745-6D187BF1016D}" presName="space" presStyleCnt="0"/>
      <dgm:spPr/>
    </dgm:pt>
    <dgm:pt modelId="{F9A7E960-0DEF-4A3F-99B8-FC52494FA7BB}" type="pres">
      <dgm:prSet presAssocID="{86C8725C-D20C-4C2B-A7CC-EA841F91EB60}" presName="composite" presStyleCnt="0"/>
      <dgm:spPr/>
    </dgm:pt>
    <dgm:pt modelId="{7411C383-3914-477C-A61F-BB3410A5E99D}" type="pres">
      <dgm:prSet presAssocID="{86C8725C-D20C-4C2B-A7CC-EA841F91EB60}" presName="parTx" presStyleLbl="alignNode1" presStyleIdx="1" presStyleCnt="4">
        <dgm:presLayoutVars>
          <dgm:chMax val="0"/>
          <dgm:chPref val="0"/>
          <dgm:bulletEnabled val="1"/>
        </dgm:presLayoutVars>
      </dgm:prSet>
      <dgm:spPr/>
    </dgm:pt>
    <dgm:pt modelId="{EB304098-19CF-48A0-A490-D8C48657D33E}" type="pres">
      <dgm:prSet presAssocID="{86C8725C-D20C-4C2B-A7CC-EA841F91EB60}" presName="desTx" presStyleLbl="alignAccFollowNode1" presStyleIdx="1" presStyleCnt="4">
        <dgm:presLayoutVars>
          <dgm:bulletEnabled val="1"/>
        </dgm:presLayoutVars>
      </dgm:prSet>
      <dgm:spPr/>
    </dgm:pt>
    <dgm:pt modelId="{52509804-4EBF-4E88-B2EF-BB81958A6FA6}" type="pres">
      <dgm:prSet presAssocID="{AF2C945E-BCEB-4A90-8216-67F2F029E6C6}" presName="space" presStyleCnt="0"/>
      <dgm:spPr/>
    </dgm:pt>
    <dgm:pt modelId="{09709E60-8769-49DA-BFBD-4E1C99905829}" type="pres">
      <dgm:prSet presAssocID="{AC19301F-8A74-4C21-9422-0B5AFD108113}" presName="composite" presStyleCnt="0"/>
      <dgm:spPr/>
    </dgm:pt>
    <dgm:pt modelId="{576EC7C1-E01F-404B-98D4-012634F0C254}" type="pres">
      <dgm:prSet presAssocID="{AC19301F-8A74-4C21-9422-0B5AFD108113}" presName="parTx" presStyleLbl="alignNode1" presStyleIdx="2" presStyleCnt="4">
        <dgm:presLayoutVars>
          <dgm:chMax val="0"/>
          <dgm:chPref val="0"/>
          <dgm:bulletEnabled val="1"/>
        </dgm:presLayoutVars>
      </dgm:prSet>
      <dgm:spPr/>
    </dgm:pt>
    <dgm:pt modelId="{D8B1B220-6309-4FB0-A904-EF2907A6ED1F}" type="pres">
      <dgm:prSet presAssocID="{AC19301F-8A74-4C21-9422-0B5AFD108113}" presName="desTx" presStyleLbl="alignAccFollowNode1" presStyleIdx="2" presStyleCnt="4">
        <dgm:presLayoutVars>
          <dgm:bulletEnabled val="1"/>
        </dgm:presLayoutVars>
      </dgm:prSet>
      <dgm:spPr/>
    </dgm:pt>
    <dgm:pt modelId="{C4001317-2B40-4A29-A31E-0261BD1D9C54}" type="pres">
      <dgm:prSet presAssocID="{574D5005-0A44-4CBB-B441-5A3BA180792C}" presName="space" presStyleCnt="0"/>
      <dgm:spPr/>
    </dgm:pt>
    <dgm:pt modelId="{ADF51B03-2696-4878-86B6-05BC221BC1EA}" type="pres">
      <dgm:prSet presAssocID="{9BDCA033-EC52-4C1B-B23F-837E284557C3}" presName="composite" presStyleCnt="0"/>
      <dgm:spPr/>
    </dgm:pt>
    <dgm:pt modelId="{5D6781C4-2C0A-48F5-9852-DCD215873260}" type="pres">
      <dgm:prSet presAssocID="{9BDCA033-EC52-4C1B-B23F-837E284557C3}" presName="parTx" presStyleLbl="alignNode1" presStyleIdx="3" presStyleCnt="4">
        <dgm:presLayoutVars>
          <dgm:chMax val="0"/>
          <dgm:chPref val="0"/>
          <dgm:bulletEnabled val="1"/>
        </dgm:presLayoutVars>
      </dgm:prSet>
      <dgm:spPr/>
    </dgm:pt>
    <dgm:pt modelId="{37458016-A42C-4500-B023-BA31F9ADAFCE}" type="pres">
      <dgm:prSet presAssocID="{9BDCA033-EC52-4C1B-B23F-837E284557C3}" presName="desTx" presStyleLbl="alignAccFollowNode1" presStyleIdx="3" presStyleCnt="4">
        <dgm:presLayoutVars>
          <dgm:bulletEnabled val="1"/>
        </dgm:presLayoutVars>
      </dgm:prSet>
      <dgm:spPr/>
    </dgm:pt>
  </dgm:ptLst>
  <dgm:cxnLst>
    <dgm:cxn modelId="{C5894324-5FB8-44E7-8111-50C06F2CFE39}" srcId="{13BC099A-5147-4410-913F-32751120694B}" destId="{CCB68A6F-FF00-4463-A2BB-4AA9674EECF4}" srcOrd="0" destOrd="0" parTransId="{CFF46EDD-6F61-4E92-AA8C-761BD1ECF9A6}" sibTransId="{253130EF-70B6-44AC-A0D3-DA67B23677F9}"/>
    <dgm:cxn modelId="{0C0F9D27-DB80-494F-8515-A09ED998570B}" type="presOf" srcId="{3D370C1F-F6FF-4FFF-8F62-20B269E6E205}" destId="{165D95C7-8672-4298-86A5-52067A1E9E62}" srcOrd="0" destOrd="0" presId="urn:microsoft.com/office/officeart/2005/8/layout/hList1"/>
    <dgm:cxn modelId="{455C2D2F-D5D3-4DD7-A156-5A84E8581C01}" srcId="{9BDCA033-EC52-4C1B-B23F-837E284557C3}" destId="{DBB3A2D0-81F4-4FE1-BD8A-7A3229BCBE82}" srcOrd="0" destOrd="0" parTransId="{784CBAD6-B3AD-47B4-93F8-EE155E79C75C}" sibTransId="{16E6F0CF-51E6-45C5-84A8-BE5D084D752F}"/>
    <dgm:cxn modelId="{F5E64B31-7C36-48B0-8EB7-83AB50EEA792}" type="presOf" srcId="{DFC5EE46-2CAB-45C1-8873-DBD2D651A88D}" destId="{D8B1B220-6309-4FB0-A904-EF2907A6ED1F}" srcOrd="0" destOrd="0" presId="urn:microsoft.com/office/officeart/2005/8/layout/hList1"/>
    <dgm:cxn modelId="{2A94143E-27DD-4332-9B86-CA1B9AACC10E}" srcId="{86C8725C-D20C-4C2B-A7CC-EA841F91EB60}" destId="{BAA0D003-FEBB-4003-A47D-B7F6BE55EC90}" srcOrd="1" destOrd="0" parTransId="{3DF0F8CF-6AED-4FF5-9E56-F81C3D743537}" sibTransId="{C23639F5-B334-4720-8C15-F500046ACB36}"/>
    <dgm:cxn modelId="{424C0B47-8AD0-480B-8FE4-A68B49B2862F}" type="presOf" srcId="{DBB3A2D0-81F4-4FE1-BD8A-7A3229BCBE82}" destId="{37458016-A42C-4500-B023-BA31F9ADAFCE}" srcOrd="0" destOrd="0" presId="urn:microsoft.com/office/officeart/2005/8/layout/hList1"/>
    <dgm:cxn modelId="{0522A56D-C6D8-4EE9-A6F3-757A12F472FF}" srcId="{AC19301F-8A74-4C21-9422-0B5AFD108113}" destId="{9CDC17ED-41A4-4184-AEF6-B80D2F56E6BF}" srcOrd="2" destOrd="0" parTransId="{961FBC0C-41F3-4607-AFE5-12BF7DE1E16A}" sibTransId="{14E94C4B-9D60-4CAD-A2AB-010AB4168E3E}"/>
    <dgm:cxn modelId="{C23B0A4E-DA85-4E34-B53E-B1F27C374230}" srcId="{3D370C1F-F6FF-4FFF-8F62-20B269E6E205}" destId="{9BDCA033-EC52-4C1B-B23F-837E284557C3}" srcOrd="3" destOrd="0" parTransId="{4AEB4B4C-1EDD-44DA-8049-9777BFC111ED}" sibTransId="{5D1E55D6-70FC-4D40-B5D9-BAD93F470B99}"/>
    <dgm:cxn modelId="{B3A5137E-2E7F-4272-A8CC-8DBD629877DA}" type="presOf" srcId="{86C8725C-D20C-4C2B-A7CC-EA841F91EB60}" destId="{7411C383-3914-477C-A61F-BB3410A5E99D}" srcOrd="0" destOrd="0" presId="urn:microsoft.com/office/officeart/2005/8/layout/hList1"/>
    <dgm:cxn modelId="{22849C83-A51B-4096-8C6B-62D529C4C579}" type="presOf" srcId="{C5F24383-0628-4D56-8074-A356C8AFEB7F}" destId="{D8B1B220-6309-4FB0-A904-EF2907A6ED1F}" srcOrd="0" destOrd="1" presId="urn:microsoft.com/office/officeart/2005/8/layout/hList1"/>
    <dgm:cxn modelId="{0AC703A1-BAE7-41A2-BF93-131E036BDA41}" type="presOf" srcId="{BAA0D003-FEBB-4003-A47D-B7F6BE55EC90}" destId="{EB304098-19CF-48A0-A490-D8C48657D33E}" srcOrd="0" destOrd="1" presId="urn:microsoft.com/office/officeart/2005/8/layout/hList1"/>
    <dgm:cxn modelId="{1E42D5A2-1101-478F-AB77-6083026C133A}" type="presOf" srcId="{9CDC17ED-41A4-4184-AEF6-B80D2F56E6BF}" destId="{D8B1B220-6309-4FB0-A904-EF2907A6ED1F}" srcOrd="0" destOrd="2" presId="urn:microsoft.com/office/officeart/2005/8/layout/hList1"/>
    <dgm:cxn modelId="{B7793DAA-A6A5-44B6-9955-6CD0EDD32A8A}" srcId="{3D370C1F-F6FF-4FFF-8F62-20B269E6E205}" destId="{86C8725C-D20C-4C2B-A7CC-EA841F91EB60}" srcOrd="1" destOrd="0" parTransId="{05A71278-8255-434A-AE5F-5A8B6B081CCE}" sibTransId="{AF2C945E-BCEB-4A90-8216-67F2F029E6C6}"/>
    <dgm:cxn modelId="{89216FAA-14D7-4272-8BE4-69D5CB5A2874}" srcId="{AC19301F-8A74-4C21-9422-0B5AFD108113}" destId="{DFC5EE46-2CAB-45C1-8873-DBD2D651A88D}" srcOrd="0" destOrd="0" parTransId="{11F493F1-F1CD-4613-BB79-1B8C56BE82C0}" sibTransId="{FC7CCFC2-F573-483A-B1F4-60989B93D4CE}"/>
    <dgm:cxn modelId="{82291BAB-0E48-40C5-9957-0B5D160B3C40}" type="presOf" srcId="{9BDCA033-EC52-4C1B-B23F-837E284557C3}" destId="{5D6781C4-2C0A-48F5-9852-DCD215873260}" srcOrd="0" destOrd="0" presId="urn:microsoft.com/office/officeart/2005/8/layout/hList1"/>
    <dgm:cxn modelId="{DA29C7BC-84AB-45F5-9FD6-7D12F77248E4}" type="presOf" srcId="{AC19301F-8A74-4C21-9422-0B5AFD108113}" destId="{576EC7C1-E01F-404B-98D4-012634F0C254}" srcOrd="0" destOrd="0" presId="urn:microsoft.com/office/officeart/2005/8/layout/hList1"/>
    <dgm:cxn modelId="{B651F6BC-20CC-4C3D-BAA9-B6C4EAD7C0F8}" srcId="{AC19301F-8A74-4C21-9422-0B5AFD108113}" destId="{C5F24383-0628-4D56-8074-A356C8AFEB7F}" srcOrd="1" destOrd="0" parTransId="{AE8986D9-71F0-4B08-9862-71D0769B7095}" sibTransId="{9BC66810-AFA1-4353-914E-BC7C58FAFB30}"/>
    <dgm:cxn modelId="{A80D8DC4-87F3-43B0-8865-AC2D01E2C040}" type="presOf" srcId="{CCB68A6F-FF00-4463-A2BB-4AA9674EECF4}" destId="{996396D9-2ED1-44C0-93C4-581D3295ABDE}" srcOrd="0" destOrd="0" presId="urn:microsoft.com/office/officeart/2005/8/layout/hList1"/>
    <dgm:cxn modelId="{A80660D0-362A-40B6-894E-166EAEBE791B}" type="presOf" srcId="{13BC099A-5147-4410-913F-32751120694B}" destId="{3905DA7E-8527-49B1-8A9E-631FE2BBEDB9}" srcOrd="0" destOrd="0" presId="urn:microsoft.com/office/officeart/2005/8/layout/hList1"/>
    <dgm:cxn modelId="{DD3D01DA-7EEE-4211-9AD6-E6F5011DE642}" srcId="{3D370C1F-F6FF-4FFF-8F62-20B269E6E205}" destId="{AC19301F-8A74-4C21-9422-0B5AFD108113}" srcOrd="2" destOrd="0" parTransId="{0CE6745E-8D72-41E5-9DA7-F11ACA13F204}" sibTransId="{574D5005-0A44-4CBB-B441-5A3BA180792C}"/>
    <dgm:cxn modelId="{2DC695DD-4E03-42AE-8C1A-3C5CEF2C962A}" type="presOf" srcId="{205B30C7-5CA5-46DE-8BC4-DC50CB87FA56}" destId="{EB304098-19CF-48A0-A490-D8C48657D33E}" srcOrd="0" destOrd="0" presId="urn:microsoft.com/office/officeart/2005/8/layout/hList1"/>
    <dgm:cxn modelId="{885700DF-1C6C-4828-AAAC-BC2011964938}" srcId="{3D370C1F-F6FF-4FFF-8F62-20B269E6E205}" destId="{13BC099A-5147-4410-913F-32751120694B}" srcOrd="0" destOrd="0" parTransId="{F3E4B42F-18D7-4800-8F98-33CB2914E442}" sibTransId="{CC3B57D4-F8B7-4868-A745-6D187BF1016D}"/>
    <dgm:cxn modelId="{A1425EF4-7CE4-4CC3-BC80-AAE81A27C65C}" srcId="{86C8725C-D20C-4C2B-A7CC-EA841F91EB60}" destId="{205B30C7-5CA5-46DE-8BC4-DC50CB87FA56}" srcOrd="0" destOrd="0" parTransId="{B13D4ED4-B79E-424F-AC1D-425E90CAE09A}" sibTransId="{FD423E2A-10F2-477F-8737-A83C9D4E1F1C}"/>
    <dgm:cxn modelId="{2870566A-16B6-4365-976A-8468BE3E9DF2}" type="presParOf" srcId="{165D95C7-8672-4298-86A5-52067A1E9E62}" destId="{E90479D7-C007-4C43-A0CA-0647680226BB}" srcOrd="0" destOrd="0" presId="urn:microsoft.com/office/officeart/2005/8/layout/hList1"/>
    <dgm:cxn modelId="{5C3962A3-F91E-4205-8630-3713D6DF41BB}" type="presParOf" srcId="{E90479D7-C007-4C43-A0CA-0647680226BB}" destId="{3905DA7E-8527-49B1-8A9E-631FE2BBEDB9}" srcOrd="0" destOrd="0" presId="urn:microsoft.com/office/officeart/2005/8/layout/hList1"/>
    <dgm:cxn modelId="{1B23B9F5-5219-419A-9CD3-365C4DF9A69E}" type="presParOf" srcId="{E90479D7-C007-4C43-A0CA-0647680226BB}" destId="{996396D9-2ED1-44C0-93C4-581D3295ABDE}" srcOrd="1" destOrd="0" presId="urn:microsoft.com/office/officeart/2005/8/layout/hList1"/>
    <dgm:cxn modelId="{4C361253-715C-40C2-8F36-FF31F2012B60}" type="presParOf" srcId="{165D95C7-8672-4298-86A5-52067A1E9E62}" destId="{0C447FF4-44BB-4604-842F-20BC8CE842C6}" srcOrd="1" destOrd="0" presId="urn:microsoft.com/office/officeart/2005/8/layout/hList1"/>
    <dgm:cxn modelId="{77A032BB-7A86-41CE-ABF5-458905E4E652}" type="presParOf" srcId="{165D95C7-8672-4298-86A5-52067A1E9E62}" destId="{F9A7E960-0DEF-4A3F-99B8-FC52494FA7BB}" srcOrd="2" destOrd="0" presId="urn:microsoft.com/office/officeart/2005/8/layout/hList1"/>
    <dgm:cxn modelId="{A83003C1-F464-41CA-9E82-6FDF63C09A09}" type="presParOf" srcId="{F9A7E960-0DEF-4A3F-99B8-FC52494FA7BB}" destId="{7411C383-3914-477C-A61F-BB3410A5E99D}" srcOrd="0" destOrd="0" presId="urn:microsoft.com/office/officeart/2005/8/layout/hList1"/>
    <dgm:cxn modelId="{6F330D23-6E03-4C37-881B-EF1054B01E53}" type="presParOf" srcId="{F9A7E960-0DEF-4A3F-99B8-FC52494FA7BB}" destId="{EB304098-19CF-48A0-A490-D8C48657D33E}" srcOrd="1" destOrd="0" presId="urn:microsoft.com/office/officeart/2005/8/layout/hList1"/>
    <dgm:cxn modelId="{D0A26702-7F61-4A5F-AD77-9389B5B7E2A6}" type="presParOf" srcId="{165D95C7-8672-4298-86A5-52067A1E9E62}" destId="{52509804-4EBF-4E88-B2EF-BB81958A6FA6}" srcOrd="3" destOrd="0" presId="urn:microsoft.com/office/officeart/2005/8/layout/hList1"/>
    <dgm:cxn modelId="{9CBE3664-9382-4163-B706-9418640E4E51}" type="presParOf" srcId="{165D95C7-8672-4298-86A5-52067A1E9E62}" destId="{09709E60-8769-49DA-BFBD-4E1C99905829}" srcOrd="4" destOrd="0" presId="urn:microsoft.com/office/officeart/2005/8/layout/hList1"/>
    <dgm:cxn modelId="{AE92D2E4-9D0B-4402-9987-6BE55BDAC170}" type="presParOf" srcId="{09709E60-8769-49DA-BFBD-4E1C99905829}" destId="{576EC7C1-E01F-404B-98D4-012634F0C254}" srcOrd="0" destOrd="0" presId="urn:microsoft.com/office/officeart/2005/8/layout/hList1"/>
    <dgm:cxn modelId="{60BB7F73-DF5C-4983-963A-B2769C6C04DC}" type="presParOf" srcId="{09709E60-8769-49DA-BFBD-4E1C99905829}" destId="{D8B1B220-6309-4FB0-A904-EF2907A6ED1F}" srcOrd="1" destOrd="0" presId="urn:microsoft.com/office/officeart/2005/8/layout/hList1"/>
    <dgm:cxn modelId="{43F0CF0B-4E78-4796-B1B8-2B119B9BA49C}" type="presParOf" srcId="{165D95C7-8672-4298-86A5-52067A1E9E62}" destId="{C4001317-2B40-4A29-A31E-0261BD1D9C54}" srcOrd="5" destOrd="0" presId="urn:microsoft.com/office/officeart/2005/8/layout/hList1"/>
    <dgm:cxn modelId="{BA1D9016-494F-465E-BE01-148A4F061BB6}" type="presParOf" srcId="{165D95C7-8672-4298-86A5-52067A1E9E62}" destId="{ADF51B03-2696-4878-86B6-05BC221BC1EA}" srcOrd="6" destOrd="0" presId="urn:microsoft.com/office/officeart/2005/8/layout/hList1"/>
    <dgm:cxn modelId="{3228D50A-73FC-41D4-8451-1E3B92A5DA87}" type="presParOf" srcId="{ADF51B03-2696-4878-86B6-05BC221BC1EA}" destId="{5D6781C4-2C0A-48F5-9852-DCD215873260}" srcOrd="0" destOrd="0" presId="urn:microsoft.com/office/officeart/2005/8/layout/hList1"/>
    <dgm:cxn modelId="{5507C8F7-EB01-4112-8D20-80287CA57956}" type="presParOf" srcId="{ADF51B03-2696-4878-86B6-05BC221BC1EA}" destId="{37458016-A42C-4500-B023-BA31F9ADAFC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8E1E851-72A2-475C-B6AF-84BD2CEDF66F}" type="doc">
      <dgm:prSet loTypeId="urn:microsoft.com/office/officeart/2005/8/layout/process4" loCatId="list" qsTypeId="urn:microsoft.com/office/officeart/2005/8/quickstyle/simple1" qsCatId="simple" csTypeId="urn:microsoft.com/office/officeart/2005/8/colors/colorful5" csCatId="colorful" phldr="1"/>
      <dgm:spPr/>
      <dgm:t>
        <a:bodyPr/>
        <a:lstStyle/>
        <a:p>
          <a:endParaRPr lang="en-US"/>
        </a:p>
      </dgm:t>
    </dgm:pt>
    <dgm:pt modelId="{B815EADB-F492-44F2-86F5-129260B2BC4E}">
      <dgm:prSet/>
      <dgm:spPr/>
      <dgm:t>
        <a:bodyPr/>
        <a:lstStyle/>
        <a:p>
          <a:pPr rtl="0"/>
          <a:r>
            <a:rPr lang="en-US" b="1"/>
            <a:t>Cause</a:t>
          </a:r>
          <a:endParaRPr lang="en-US"/>
        </a:p>
      </dgm:t>
    </dgm:pt>
    <dgm:pt modelId="{E6F870E4-B163-4A1B-A80A-4A8E68DF5BAB}" type="parTrans" cxnId="{E752D6EE-9E4F-4DEB-B20A-0AA2ACE079C5}">
      <dgm:prSet/>
      <dgm:spPr/>
      <dgm:t>
        <a:bodyPr/>
        <a:lstStyle/>
        <a:p>
          <a:endParaRPr lang="en-US"/>
        </a:p>
      </dgm:t>
    </dgm:pt>
    <dgm:pt modelId="{7B62DCDF-64F7-4B08-A153-762681BCA33D}" type="sibTrans" cxnId="{E752D6EE-9E4F-4DEB-B20A-0AA2ACE079C5}">
      <dgm:prSet/>
      <dgm:spPr/>
      <dgm:t>
        <a:bodyPr/>
        <a:lstStyle/>
        <a:p>
          <a:endParaRPr lang="en-US"/>
        </a:p>
      </dgm:t>
    </dgm:pt>
    <dgm:pt modelId="{196088B3-1697-4ECA-8EE8-1E96B1FED703}">
      <dgm:prSet custT="1"/>
      <dgm:spPr/>
      <dgm:t>
        <a:bodyPr/>
        <a:lstStyle/>
        <a:p>
          <a:pPr rtl="0"/>
          <a:r>
            <a:rPr lang="en-US" sz="2200" dirty="0"/>
            <a:t>Occurs  after all luxation injuries (except the most minor) &amp; avulsions -  displacement of the tooth results in severing of the apical blood vessels.</a:t>
          </a:r>
        </a:p>
      </dgm:t>
    </dgm:pt>
    <dgm:pt modelId="{3CD0FDEB-0BA1-4B93-9699-F9E9D58C1539}" type="parTrans" cxnId="{FE79EDD1-827E-47D1-8CD1-D59A6A595112}">
      <dgm:prSet/>
      <dgm:spPr/>
      <dgm:t>
        <a:bodyPr/>
        <a:lstStyle/>
        <a:p>
          <a:endParaRPr lang="en-US"/>
        </a:p>
      </dgm:t>
    </dgm:pt>
    <dgm:pt modelId="{47DB6FC0-64D3-4404-AFCA-A5A79AB771C2}" type="sibTrans" cxnId="{FE79EDD1-827E-47D1-8CD1-D59A6A595112}">
      <dgm:prSet/>
      <dgm:spPr/>
      <dgm:t>
        <a:bodyPr/>
        <a:lstStyle/>
        <a:p>
          <a:endParaRPr lang="en-US"/>
        </a:p>
      </dgm:t>
    </dgm:pt>
    <dgm:pt modelId="{798F0691-CCB1-4BE4-9CCA-1414BB1D951E}">
      <dgm:prSet/>
      <dgm:spPr/>
      <dgm:t>
        <a:bodyPr/>
        <a:lstStyle/>
        <a:p>
          <a:pPr rtl="0"/>
          <a:r>
            <a:rPr lang="en-US" b="1"/>
            <a:t>Clinical evaluation</a:t>
          </a:r>
          <a:endParaRPr lang="en-US"/>
        </a:p>
      </dgm:t>
    </dgm:pt>
    <dgm:pt modelId="{B3B9E097-D14F-4D74-BCB3-A170FFA46107}" type="parTrans" cxnId="{E61C2620-4D09-4798-A40D-8D7877816282}">
      <dgm:prSet/>
      <dgm:spPr/>
      <dgm:t>
        <a:bodyPr/>
        <a:lstStyle/>
        <a:p>
          <a:endParaRPr lang="en-US"/>
        </a:p>
      </dgm:t>
    </dgm:pt>
    <dgm:pt modelId="{FC0364F6-AAB6-4469-A1B4-409F989536DC}" type="sibTrans" cxnId="{E61C2620-4D09-4798-A40D-8D7877816282}">
      <dgm:prSet/>
      <dgm:spPr/>
      <dgm:t>
        <a:bodyPr/>
        <a:lstStyle/>
        <a:p>
          <a:endParaRPr lang="en-US"/>
        </a:p>
      </dgm:t>
    </dgm:pt>
    <dgm:pt modelId="{DA3EBB6A-F63F-4CF7-8744-40EC2F951A53}">
      <dgm:prSet custT="1"/>
      <dgm:spPr/>
      <dgm:t>
        <a:bodyPr/>
        <a:lstStyle/>
        <a:p>
          <a:pPr rtl="0"/>
          <a:r>
            <a:rPr lang="en-US" sz="2000" dirty="0"/>
            <a:t>Usually asymptomatic, with H/O trauma. </a:t>
          </a:r>
        </a:p>
      </dgm:t>
    </dgm:pt>
    <dgm:pt modelId="{E4C94BC7-D860-4D76-9838-7524DC84CEFD}" type="parTrans" cxnId="{F8514005-187F-4B21-BCD7-AE3242DFD4FA}">
      <dgm:prSet/>
      <dgm:spPr/>
      <dgm:t>
        <a:bodyPr/>
        <a:lstStyle/>
        <a:p>
          <a:endParaRPr lang="en-US"/>
        </a:p>
      </dgm:t>
    </dgm:pt>
    <dgm:pt modelId="{CE1A021A-3DA6-4A1C-87E3-86F24E2E8CFA}" type="sibTrans" cxnId="{F8514005-187F-4B21-BCD7-AE3242DFD4FA}">
      <dgm:prSet/>
      <dgm:spPr/>
      <dgm:t>
        <a:bodyPr/>
        <a:lstStyle/>
        <a:p>
          <a:endParaRPr lang="en-US"/>
        </a:p>
      </dgm:t>
    </dgm:pt>
    <dgm:pt modelId="{F5968725-BBF7-43B8-AABC-0AD0E544A02D}">
      <dgm:prSet/>
      <dgm:spPr/>
      <dgm:t>
        <a:bodyPr/>
        <a:lstStyle/>
        <a:p>
          <a:pPr rtl="0"/>
          <a:r>
            <a:rPr lang="en-US" dirty="0"/>
            <a:t> In mature teeth, usually by three weeks, the necrotic pulp will become infected.</a:t>
          </a:r>
        </a:p>
      </dgm:t>
    </dgm:pt>
    <dgm:pt modelId="{5655F4C4-93B9-4262-87E6-8D888144AF4D}" type="parTrans" cxnId="{B43CEE03-CA7B-4081-9E08-D551D6EBB8E0}">
      <dgm:prSet/>
      <dgm:spPr/>
      <dgm:t>
        <a:bodyPr/>
        <a:lstStyle/>
        <a:p>
          <a:endParaRPr lang="en-US"/>
        </a:p>
      </dgm:t>
    </dgm:pt>
    <dgm:pt modelId="{D24A7B6F-875A-47A6-A99E-6FBD359E90D7}" type="sibTrans" cxnId="{B43CEE03-CA7B-4081-9E08-D551D6EBB8E0}">
      <dgm:prSet/>
      <dgm:spPr/>
      <dgm:t>
        <a:bodyPr/>
        <a:lstStyle/>
        <a:p>
          <a:endParaRPr lang="en-US"/>
        </a:p>
      </dgm:t>
    </dgm:pt>
    <dgm:pt modelId="{7000326E-5177-4165-82D5-CB6083416F51}">
      <dgm:prSet custT="1"/>
      <dgm:spPr/>
      <dgm:t>
        <a:bodyPr/>
        <a:lstStyle/>
        <a:p>
          <a:pPr rtl="0"/>
          <a:r>
            <a:rPr lang="en-US" sz="2000" dirty="0"/>
            <a:t>Negative or abnormal pulp response to vitality testing. </a:t>
          </a:r>
        </a:p>
      </dgm:t>
    </dgm:pt>
    <dgm:pt modelId="{983A052D-3867-4EBA-810A-D40DE2774B73}" type="parTrans" cxnId="{6B0DBE9C-FF78-4AD1-A153-C1D7E75B0EF9}">
      <dgm:prSet/>
      <dgm:spPr/>
      <dgm:t>
        <a:bodyPr/>
        <a:lstStyle/>
        <a:p>
          <a:endParaRPr lang="en-US"/>
        </a:p>
      </dgm:t>
    </dgm:pt>
    <dgm:pt modelId="{DF10D3BB-3F53-432F-A8D4-9DA592D0A06A}" type="sibTrans" cxnId="{6B0DBE9C-FF78-4AD1-A153-C1D7E75B0EF9}">
      <dgm:prSet/>
      <dgm:spPr/>
      <dgm:t>
        <a:bodyPr/>
        <a:lstStyle/>
        <a:p>
          <a:endParaRPr lang="en-US"/>
        </a:p>
      </dgm:t>
    </dgm:pt>
    <dgm:pt modelId="{539930AE-1FEF-4B81-9E51-64D6690004E3}">
      <dgm:prSet custT="1"/>
      <dgm:spPr/>
      <dgm:t>
        <a:bodyPr/>
        <a:lstStyle/>
        <a:p>
          <a:pPr rtl="0"/>
          <a:r>
            <a:rPr lang="en-US" sz="2000" dirty="0"/>
            <a:t>Presence/absence of pain on percussion is seen. </a:t>
          </a:r>
        </a:p>
      </dgm:t>
    </dgm:pt>
    <dgm:pt modelId="{DA092C3A-802F-4729-AA99-CC7317766FAA}" type="parTrans" cxnId="{89AE18E4-C25B-4911-827E-C76CBF73E5E7}">
      <dgm:prSet/>
      <dgm:spPr/>
      <dgm:t>
        <a:bodyPr/>
        <a:lstStyle/>
        <a:p>
          <a:endParaRPr lang="en-US"/>
        </a:p>
      </dgm:t>
    </dgm:pt>
    <dgm:pt modelId="{656F8956-A96D-4405-82B1-36AC762A91E4}" type="sibTrans" cxnId="{89AE18E4-C25B-4911-827E-C76CBF73E5E7}">
      <dgm:prSet/>
      <dgm:spPr/>
      <dgm:t>
        <a:bodyPr/>
        <a:lstStyle/>
        <a:p>
          <a:endParaRPr lang="en-US"/>
        </a:p>
      </dgm:t>
    </dgm:pt>
    <dgm:pt modelId="{A7F3B923-21B8-42E5-A8E8-1F595C62804A}">
      <dgm:prSet custT="1"/>
      <dgm:spPr/>
      <dgm:t>
        <a:bodyPr/>
        <a:lstStyle/>
        <a:p>
          <a:pPr rtl="0"/>
          <a:r>
            <a:rPr lang="en-US" sz="2000" dirty="0"/>
            <a:t>In advanced stages, tooth becomes mobile &amp; sensitive to percussion &amp; palpation.  </a:t>
          </a:r>
        </a:p>
      </dgm:t>
    </dgm:pt>
    <dgm:pt modelId="{1724DB59-28D3-4A99-8E52-E5D187B12BE4}" type="parTrans" cxnId="{339192CF-0F35-4242-B50E-2079D8622148}">
      <dgm:prSet/>
      <dgm:spPr/>
      <dgm:t>
        <a:bodyPr/>
        <a:lstStyle/>
        <a:p>
          <a:endParaRPr lang="en-US"/>
        </a:p>
      </dgm:t>
    </dgm:pt>
    <dgm:pt modelId="{6EAACE8D-97E0-4696-BC4D-3AE0C8109259}" type="sibTrans" cxnId="{339192CF-0F35-4242-B50E-2079D8622148}">
      <dgm:prSet/>
      <dgm:spPr/>
      <dgm:t>
        <a:bodyPr/>
        <a:lstStyle/>
        <a:p>
          <a:endParaRPr lang="en-US"/>
        </a:p>
      </dgm:t>
    </dgm:pt>
    <dgm:pt modelId="{97363B9F-3636-400B-B7B3-D576D9CFF67F}" type="pres">
      <dgm:prSet presAssocID="{C8E1E851-72A2-475C-B6AF-84BD2CEDF66F}" presName="Name0" presStyleCnt="0">
        <dgm:presLayoutVars>
          <dgm:dir/>
          <dgm:animLvl val="lvl"/>
          <dgm:resizeHandles val="exact"/>
        </dgm:presLayoutVars>
      </dgm:prSet>
      <dgm:spPr/>
    </dgm:pt>
    <dgm:pt modelId="{41144C4B-D1EA-4477-BD1A-3FA1705F3CF2}" type="pres">
      <dgm:prSet presAssocID="{798F0691-CCB1-4BE4-9CCA-1414BB1D951E}" presName="boxAndChildren" presStyleCnt="0"/>
      <dgm:spPr/>
    </dgm:pt>
    <dgm:pt modelId="{C6EBCC7F-3160-4F2E-A7E8-A7EB54041F56}" type="pres">
      <dgm:prSet presAssocID="{798F0691-CCB1-4BE4-9CCA-1414BB1D951E}" presName="parentTextBox" presStyleLbl="node1" presStyleIdx="0" presStyleCnt="2"/>
      <dgm:spPr/>
    </dgm:pt>
    <dgm:pt modelId="{83F95C3C-CC05-4262-BEDE-E772848FC95F}" type="pres">
      <dgm:prSet presAssocID="{798F0691-CCB1-4BE4-9CCA-1414BB1D951E}" presName="entireBox" presStyleLbl="node1" presStyleIdx="0" presStyleCnt="2"/>
      <dgm:spPr/>
    </dgm:pt>
    <dgm:pt modelId="{7908E3BB-32E6-41AB-A657-D775976641B5}" type="pres">
      <dgm:prSet presAssocID="{798F0691-CCB1-4BE4-9CCA-1414BB1D951E}" presName="descendantBox" presStyleCnt="0"/>
      <dgm:spPr/>
    </dgm:pt>
    <dgm:pt modelId="{A03354A9-31B8-480F-891D-056441C13541}" type="pres">
      <dgm:prSet presAssocID="{DA3EBB6A-F63F-4CF7-8744-40EC2F951A53}" presName="childTextBox" presStyleLbl="fgAccFollowNode1" presStyleIdx="0" presStyleCnt="6">
        <dgm:presLayoutVars>
          <dgm:bulletEnabled val="1"/>
        </dgm:presLayoutVars>
      </dgm:prSet>
      <dgm:spPr/>
    </dgm:pt>
    <dgm:pt modelId="{FECC8A88-6C06-4787-A891-7C20B2806CA9}" type="pres">
      <dgm:prSet presAssocID="{7000326E-5177-4165-82D5-CB6083416F51}" presName="childTextBox" presStyleLbl="fgAccFollowNode1" presStyleIdx="1" presStyleCnt="6">
        <dgm:presLayoutVars>
          <dgm:bulletEnabled val="1"/>
        </dgm:presLayoutVars>
      </dgm:prSet>
      <dgm:spPr/>
    </dgm:pt>
    <dgm:pt modelId="{6F3CE66C-88E1-4807-B75F-70D756995657}" type="pres">
      <dgm:prSet presAssocID="{539930AE-1FEF-4B81-9E51-64D6690004E3}" presName="childTextBox" presStyleLbl="fgAccFollowNode1" presStyleIdx="2" presStyleCnt="6">
        <dgm:presLayoutVars>
          <dgm:bulletEnabled val="1"/>
        </dgm:presLayoutVars>
      </dgm:prSet>
      <dgm:spPr/>
    </dgm:pt>
    <dgm:pt modelId="{52CE09A4-C8A0-4E97-B497-32AC1005F340}" type="pres">
      <dgm:prSet presAssocID="{A7F3B923-21B8-42E5-A8E8-1F595C62804A}" presName="childTextBox" presStyleLbl="fgAccFollowNode1" presStyleIdx="3" presStyleCnt="6">
        <dgm:presLayoutVars>
          <dgm:bulletEnabled val="1"/>
        </dgm:presLayoutVars>
      </dgm:prSet>
      <dgm:spPr/>
    </dgm:pt>
    <dgm:pt modelId="{C02C6AC3-A0D2-4A62-B5C4-3153D064AC2C}" type="pres">
      <dgm:prSet presAssocID="{7B62DCDF-64F7-4B08-A153-762681BCA33D}" presName="sp" presStyleCnt="0"/>
      <dgm:spPr/>
    </dgm:pt>
    <dgm:pt modelId="{DDF95B38-5770-4FC7-8489-8420EC762CE6}" type="pres">
      <dgm:prSet presAssocID="{B815EADB-F492-44F2-86F5-129260B2BC4E}" presName="arrowAndChildren" presStyleCnt="0"/>
      <dgm:spPr/>
    </dgm:pt>
    <dgm:pt modelId="{44DAE1EE-0187-4500-A23D-B2C128B42D1E}" type="pres">
      <dgm:prSet presAssocID="{B815EADB-F492-44F2-86F5-129260B2BC4E}" presName="parentTextArrow" presStyleLbl="node1" presStyleIdx="0" presStyleCnt="2"/>
      <dgm:spPr/>
    </dgm:pt>
    <dgm:pt modelId="{8F5ECD01-9DAE-4A77-9AD0-12FEEF7C8294}" type="pres">
      <dgm:prSet presAssocID="{B815EADB-F492-44F2-86F5-129260B2BC4E}" presName="arrow" presStyleLbl="node1" presStyleIdx="1" presStyleCnt="2" custScaleY="89143"/>
      <dgm:spPr/>
    </dgm:pt>
    <dgm:pt modelId="{7CC43FFE-CE7E-47A5-9FEC-306781F18C10}" type="pres">
      <dgm:prSet presAssocID="{B815EADB-F492-44F2-86F5-129260B2BC4E}" presName="descendantArrow" presStyleCnt="0"/>
      <dgm:spPr/>
    </dgm:pt>
    <dgm:pt modelId="{CBEF549C-EE91-45C3-9C90-09D12F4B315B}" type="pres">
      <dgm:prSet presAssocID="{196088B3-1697-4ECA-8EE8-1E96B1FED703}" presName="childTextArrow" presStyleLbl="fgAccFollowNode1" presStyleIdx="4" presStyleCnt="6" custScaleX="114068" custScaleY="97078">
        <dgm:presLayoutVars>
          <dgm:bulletEnabled val="1"/>
        </dgm:presLayoutVars>
      </dgm:prSet>
      <dgm:spPr/>
    </dgm:pt>
    <dgm:pt modelId="{2B10CA2C-106B-4ED2-8E18-F83A34B22EE5}" type="pres">
      <dgm:prSet presAssocID="{F5968725-BBF7-43B8-AABC-0AD0E544A02D}" presName="childTextArrow" presStyleLbl="fgAccFollowNode1" presStyleIdx="5" presStyleCnt="6" custScaleX="105385" custScaleY="91680">
        <dgm:presLayoutVars>
          <dgm:bulletEnabled val="1"/>
        </dgm:presLayoutVars>
      </dgm:prSet>
      <dgm:spPr/>
    </dgm:pt>
  </dgm:ptLst>
  <dgm:cxnLst>
    <dgm:cxn modelId="{B43CEE03-CA7B-4081-9E08-D551D6EBB8E0}" srcId="{B815EADB-F492-44F2-86F5-129260B2BC4E}" destId="{F5968725-BBF7-43B8-AABC-0AD0E544A02D}" srcOrd="1" destOrd="0" parTransId="{5655F4C4-93B9-4262-87E6-8D888144AF4D}" sibTransId="{D24A7B6F-875A-47A6-A99E-6FBD359E90D7}"/>
    <dgm:cxn modelId="{F8514005-187F-4B21-BCD7-AE3242DFD4FA}" srcId="{798F0691-CCB1-4BE4-9CCA-1414BB1D951E}" destId="{DA3EBB6A-F63F-4CF7-8744-40EC2F951A53}" srcOrd="0" destOrd="0" parTransId="{E4C94BC7-D860-4D76-9838-7524DC84CEFD}" sibTransId="{CE1A021A-3DA6-4A1C-87E3-86F24E2E8CFA}"/>
    <dgm:cxn modelId="{E61C2620-4D09-4798-A40D-8D7877816282}" srcId="{C8E1E851-72A2-475C-B6AF-84BD2CEDF66F}" destId="{798F0691-CCB1-4BE4-9CCA-1414BB1D951E}" srcOrd="1" destOrd="0" parTransId="{B3B9E097-D14F-4D74-BCB3-A170FFA46107}" sibTransId="{FC0364F6-AAB6-4469-A1B4-409F989536DC}"/>
    <dgm:cxn modelId="{E3598327-5251-4B03-BB3C-41B6420B4D51}" type="presOf" srcId="{B815EADB-F492-44F2-86F5-129260B2BC4E}" destId="{8F5ECD01-9DAE-4A77-9AD0-12FEEF7C8294}" srcOrd="1" destOrd="0" presId="urn:microsoft.com/office/officeart/2005/8/layout/process4"/>
    <dgm:cxn modelId="{C368184C-26C3-4D17-B864-0E7769576658}" type="presOf" srcId="{798F0691-CCB1-4BE4-9CCA-1414BB1D951E}" destId="{83F95C3C-CC05-4262-BEDE-E772848FC95F}" srcOrd="1" destOrd="0" presId="urn:microsoft.com/office/officeart/2005/8/layout/process4"/>
    <dgm:cxn modelId="{4410B36C-4723-49F9-B316-BD5D6E244367}" type="presOf" srcId="{DA3EBB6A-F63F-4CF7-8744-40EC2F951A53}" destId="{A03354A9-31B8-480F-891D-056441C13541}" srcOrd="0" destOrd="0" presId="urn:microsoft.com/office/officeart/2005/8/layout/process4"/>
    <dgm:cxn modelId="{A2677650-541D-4B8A-A2B8-07692BF3B362}" type="presOf" srcId="{798F0691-CCB1-4BE4-9CCA-1414BB1D951E}" destId="{C6EBCC7F-3160-4F2E-A7E8-A7EB54041F56}" srcOrd="0" destOrd="0" presId="urn:microsoft.com/office/officeart/2005/8/layout/process4"/>
    <dgm:cxn modelId="{CBFB4A7D-15CC-45FC-942B-A8DA9206518A}" type="presOf" srcId="{C8E1E851-72A2-475C-B6AF-84BD2CEDF66F}" destId="{97363B9F-3636-400B-B7B3-D576D9CFF67F}" srcOrd="0" destOrd="0" presId="urn:microsoft.com/office/officeart/2005/8/layout/process4"/>
    <dgm:cxn modelId="{76A80982-4179-4070-8882-E0D3CAEA2B02}" type="presOf" srcId="{539930AE-1FEF-4B81-9E51-64D6690004E3}" destId="{6F3CE66C-88E1-4807-B75F-70D756995657}" srcOrd="0" destOrd="0" presId="urn:microsoft.com/office/officeart/2005/8/layout/process4"/>
    <dgm:cxn modelId="{E81BC584-8FC5-4239-90E4-5BBEF8339EEA}" type="presOf" srcId="{B815EADB-F492-44F2-86F5-129260B2BC4E}" destId="{44DAE1EE-0187-4500-A23D-B2C128B42D1E}" srcOrd="0" destOrd="0" presId="urn:microsoft.com/office/officeart/2005/8/layout/process4"/>
    <dgm:cxn modelId="{F336EA86-9943-476E-9022-41CAC84F270A}" type="presOf" srcId="{7000326E-5177-4165-82D5-CB6083416F51}" destId="{FECC8A88-6C06-4787-A891-7C20B2806CA9}" srcOrd="0" destOrd="0" presId="urn:microsoft.com/office/officeart/2005/8/layout/process4"/>
    <dgm:cxn modelId="{C0315B87-90AF-40B4-9ADA-CC9359263275}" type="presOf" srcId="{196088B3-1697-4ECA-8EE8-1E96B1FED703}" destId="{CBEF549C-EE91-45C3-9C90-09D12F4B315B}" srcOrd="0" destOrd="0" presId="urn:microsoft.com/office/officeart/2005/8/layout/process4"/>
    <dgm:cxn modelId="{6B0DBE9C-FF78-4AD1-A153-C1D7E75B0EF9}" srcId="{798F0691-CCB1-4BE4-9CCA-1414BB1D951E}" destId="{7000326E-5177-4165-82D5-CB6083416F51}" srcOrd="1" destOrd="0" parTransId="{983A052D-3867-4EBA-810A-D40DE2774B73}" sibTransId="{DF10D3BB-3F53-432F-A8D4-9DA592D0A06A}"/>
    <dgm:cxn modelId="{5A273CA4-0C08-4F8F-A546-1EF3F23B4EF9}" type="presOf" srcId="{F5968725-BBF7-43B8-AABC-0AD0E544A02D}" destId="{2B10CA2C-106B-4ED2-8E18-F83A34B22EE5}" srcOrd="0" destOrd="0" presId="urn:microsoft.com/office/officeart/2005/8/layout/process4"/>
    <dgm:cxn modelId="{339192CF-0F35-4242-B50E-2079D8622148}" srcId="{798F0691-CCB1-4BE4-9CCA-1414BB1D951E}" destId="{A7F3B923-21B8-42E5-A8E8-1F595C62804A}" srcOrd="3" destOrd="0" parTransId="{1724DB59-28D3-4A99-8E52-E5D187B12BE4}" sibTransId="{6EAACE8D-97E0-4696-BC4D-3AE0C8109259}"/>
    <dgm:cxn modelId="{FE79EDD1-827E-47D1-8CD1-D59A6A595112}" srcId="{B815EADB-F492-44F2-86F5-129260B2BC4E}" destId="{196088B3-1697-4ECA-8EE8-1E96B1FED703}" srcOrd="0" destOrd="0" parTransId="{3CD0FDEB-0BA1-4B93-9699-F9E9D58C1539}" sibTransId="{47DB6FC0-64D3-4404-AFCA-A5A79AB771C2}"/>
    <dgm:cxn modelId="{3B8F93D6-C74B-4E7C-BABC-29C099F4569A}" type="presOf" srcId="{A7F3B923-21B8-42E5-A8E8-1F595C62804A}" destId="{52CE09A4-C8A0-4E97-B497-32AC1005F340}" srcOrd="0" destOrd="0" presId="urn:microsoft.com/office/officeart/2005/8/layout/process4"/>
    <dgm:cxn modelId="{89AE18E4-C25B-4911-827E-C76CBF73E5E7}" srcId="{798F0691-CCB1-4BE4-9CCA-1414BB1D951E}" destId="{539930AE-1FEF-4B81-9E51-64D6690004E3}" srcOrd="2" destOrd="0" parTransId="{DA092C3A-802F-4729-AA99-CC7317766FAA}" sibTransId="{656F8956-A96D-4405-82B1-36AC762A91E4}"/>
    <dgm:cxn modelId="{E752D6EE-9E4F-4DEB-B20A-0AA2ACE079C5}" srcId="{C8E1E851-72A2-475C-B6AF-84BD2CEDF66F}" destId="{B815EADB-F492-44F2-86F5-129260B2BC4E}" srcOrd="0" destOrd="0" parTransId="{E6F870E4-B163-4A1B-A80A-4A8E68DF5BAB}" sibTransId="{7B62DCDF-64F7-4B08-A153-762681BCA33D}"/>
    <dgm:cxn modelId="{931B0E3F-487B-418E-8EDC-4C346DB1AAC2}" type="presParOf" srcId="{97363B9F-3636-400B-B7B3-D576D9CFF67F}" destId="{41144C4B-D1EA-4477-BD1A-3FA1705F3CF2}" srcOrd="0" destOrd="0" presId="urn:microsoft.com/office/officeart/2005/8/layout/process4"/>
    <dgm:cxn modelId="{0A08B88D-FFD6-4B32-9B0E-5A9F5B8C41F7}" type="presParOf" srcId="{41144C4B-D1EA-4477-BD1A-3FA1705F3CF2}" destId="{C6EBCC7F-3160-4F2E-A7E8-A7EB54041F56}" srcOrd="0" destOrd="0" presId="urn:microsoft.com/office/officeart/2005/8/layout/process4"/>
    <dgm:cxn modelId="{036EE66C-A652-46EE-B989-F6FB86A2D8BB}" type="presParOf" srcId="{41144C4B-D1EA-4477-BD1A-3FA1705F3CF2}" destId="{83F95C3C-CC05-4262-BEDE-E772848FC95F}" srcOrd="1" destOrd="0" presId="urn:microsoft.com/office/officeart/2005/8/layout/process4"/>
    <dgm:cxn modelId="{C6C758D3-1FC7-4B21-8BBA-9AC20022B050}" type="presParOf" srcId="{41144C4B-D1EA-4477-BD1A-3FA1705F3CF2}" destId="{7908E3BB-32E6-41AB-A657-D775976641B5}" srcOrd="2" destOrd="0" presId="urn:microsoft.com/office/officeart/2005/8/layout/process4"/>
    <dgm:cxn modelId="{C7F940AE-7F77-44F9-B1B4-D4C0D7723D7D}" type="presParOf" srcId="{7908E3BB-32E6-41AB-A657-D775976641B5}" destId="{A03354A9-31B8-480F-891D-056441C13541}" srcOrd="0" destOrd="0" presId="urn:microsoft.com/office/officeart/2005/8/layout/process4"/>
    <dgm:cxn modelId="{857C944C-524B-465B-9397-B53AA8802B61}" type="presParOf" srcId="{7908E3BB-32E6-41AB-A657-D775976641B5}" destId="{FECC8A88-6C06-4787-A891-7C20B2806CA9}" srcOrd="1" destOrd="0" presId="urn:microsoft.com/office/officeart/2005/8/layout/process4"/>
    <dgm:cxn modelId="{AB257DC2-2AE1-4899-AC16-0872E96C79A0}" type="presParOf" srcId="{7908E3BB-32E6-41AB-A657-D775976641B5}" destId="{6F3CE66C-88E1-4807-B75F-70D756995657}" srcOrd="2" destOrd="0" presId="urn:microsoft.com/office/officeart/2005/8/layout/process4"/>
    <dgm:cxn modelId="{DC995FF2-B34B-466F-982C-996875C2A1CA}" type="presParOf" srcId="{7908E3BB-32E6-41AB-A657-D775976641B5}" destId="{52CE09A4-C8A0-4E97-B497-32AC1005F340}" srcOrd="3" destOrd="0" presId="urn:microsoft.com/office/officeart/2005/8/layout/process4"/>
    <dgm:cxn modelId="{AEF52120-5EF4-4EA2-93E8-8233F4369839}" type="presParOf" srcId="{97363B9F-3636-400B-B7B3-D576D9CFF67F}" destId="{C02C6AC3-A0D2-4A62-B5C4-3153D064AC2C}" srcOrd="1" destOrd="0" presId="urn:microsoft.com/office/officeart/2005/8/layout/process4"/>
    <dgm:cxn modelId="{31C64D1C-D577-495B-949F-F06340E32DEB}" type="presParOf" srcId="{97363B9F-3636-400B-B7B3-D576D9CFF67F}" destId="{DDF95B38-5770-4FC7-8489-8420EC762CE6}" srcOrd="2" destOrd="0" presId="urn:microsoft.com/office/officeart/2005/8/layout/process4"/>
    <dgm:cxn modelId="{5C1E591F-D58B-44D1-8286-994E0B4178CD}" type="presParOf" srcId="{DDF95B38-5770-4FC7-8489-8420EC762CE6}" destId="{44DAE1EE-0187-4500-A23D-B2C128B42D1E}" srcOrd="0" destOrd="0" presId="urn:microsoft.com/office/officeart/2005/8/layout/process4"/>
    <dgm:cxn modelId="{26CCA08A-0207-4E59-BC83-33E1A7CCC5D3}" type="presParOf" srcId="{DDF95B38-5770-4FC7-8489-8420EC762CE6}" destId="{8F5ECD01-9DAE-4A77-9AD0-12FEEF7C8294}" srcOrd="1" destOrd="0" presId="urn:microsoft.com/office/officeart/2005/8/layout/process4"/>
    <dgm:cxn modelId="{01873AFE-F09A-4DFE-A548-E9D2209DF8CE}" type="presParOf" srcId="{DDF95B38-5770-4FC7-8489-8420EC762CE6}" destId="{7CC43FFE-CE7E-47A5-9FEC-306781F18C10}" srcOrd="2" destOrd="0" presId="urn:microsoft.com/office/officeart/2005/8/layout/process4"/>
    <dgm:cxn modelId="{B918EBEC-C34C-49DC-A762-24C04EE17BBE}" type="presParOf" srcId="{7CC43FFE-CE7E-47A5-9FEC-306781F18C10}" destId="{CBEF549C-EE91-45C3-9C90-09D12F4B315B}" srcOrd="0" destOrd="0" presId="urn:microsoft.com/office/officeart/2005/8/layout/process4"/>
    <dgm:cxn modelId="{69A15F3C-3F42-4536-ADB8-77E2F4E39F9C}" type="presParOf" srcId="{7CC43FFE-CE7E-47A5-9FEC-306781F18C10}" destId="{2B10CA2C-106B-4ED2-8E18-F83A34B22EE5}"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B1EBDEC-F37E-4525-9945-DA064B79C6AC}" type="doc">
      <dgm:prSet loTypeId="urn:microsoft.com/office/officeart/2005/8/layout/venn1" loCatId="relationship" qsTypeId="urn:microsoft.com/office/officeart/2005/8/quickstyle/simple1" qsCatId="simple" csTypeId="urn:microsoft.com/office/officeart/2005/8/colors/colorful5" csCatId="colorful"/>
      <dgm:spPr/>
      <dgm:t>
        <a:bodyPr/>
        <a:lstStyle/>
        <a:p>
          <a:endParaRPr lang="en-US"/>
        </a:p>
      </dgm:t>
    </dgm:pt>
    <dgm:pt modelId="{8C3DDBDD-0A7F-48B9-92C9-C59DEF723F1F}">
      <dgm:prSet/>
      <dgm:spPr/>
      <dgm:t>
        <a:bodyPr/>
        <a:lstStyle/>
        <a:p>
          <a:pPr rtl="0"/>
          <a:r>
            <a:rPr lang="en-US"/>
            <a:t>Angled radiographs</a:t>
          </a:r>
        </a:p>
      </dgm:t>
    </dgm:pt>
    <dgm:pt modelId="{71D33524-3EA9-47CF-9B1B-49DD34F18849}" type="parTrans" cxnId="{3333870E-AAA4-4B7F-A0E5-7643B5E670EC}">
      <dgm:prSet/>
      <dgm:spPr/>
      <dgm:t>
        <a:bodyPr/>
        <a:lstStyle/>
        <a:p>
          <a:endParaRPr lang="en-US"/>
        </a:p>
      </dgm:t>
    </dgm:pt>
    <dgm:pt modelId="{6FB0A38B-8868-4A9A-A817-D03DD92061F1}" type="sibTrans" cxnId="{3333870E-AAA4-4B7F-A0E5-7643B5E670EC}">
      <dgm:prSet/>
      <dgm:spPr/>
      <dgm:t>
        <a:bodyPr/>
        <a:lstStyle/>
        <a:p>
          <a:endParaRPr lang="en-US"/>
        </a:p>
      </dgm:t>
    </dgm:pt>
    <dgm:pt modelId="{3B2445F1-265A-4C29-A6E8-860A385E9C3D}">
      <dgm:prSet/>
      <dgm:spPr/>
      <dgm:t>
        <a:bodyPr/>
        <a:lstStyle/>
        <a:p>
          <a:pPr rtl="0"/>
          <a:r>
            <a:rPr lang="en-US"/>
            <a:t>Digital radiographs</a:t>
          </a:r>
        </a:p>
      </dgm:t>
    </dgm:pt>
    <dgm:pt modelId="{103B678F-3E40-4D83-9A0C-4F7D238C7EF3}" type="parTrans" cxnId="{FE92B1BA-FF17-4C0D-A8AC-02D36A06E3FD}">
      <dgm:prSet/>
      <dgm:spPr/>
      <dgm:t>
        <a:bodyPr/>
        <a:lstStyle/>
        <a:p>
          <a:endParaRPr lang="en-US"/>
        </a:p>
      </dgm:t>
    </dgm:pt>
    <dgm:pt modelId="{0F1954B5-F452-44AB-8ABA-53AB120B7808}" type="sibTrans" cxnId="{FE92B1BA-FF17-4C0D-A8AC-02D36A06E3FD}">
      <dgm:prSet/>
      <dgm:spPr/>
      <dgm:t>
        <a:bodyPr/>
        <a:lstStyle/>
        <a:p>
          <a:endParaRPr lang="en-US"/>
        </a:p>
      </dgm:t>
    </dgm:pt>
    <dgm:pt modelId="{0E0810FD-953C-4D03-ADFE-EEBA900EAD6C}">
      <dgm:prSet/>
      <dgm:spPr/>
      <dgm:t>
        <a:bodyPr/>
        <a:lstStyle/>
        <a:p>
          <a:pPr rtl="0"/>
          <a:r>
            <a:rPr lang="en-US"/>
            <a:t>Digital substraction radiographs</a:t>
          </a:r>
        </a:p>
      </dgm:t>
    </dgm:pt>
    <dgm:pt modelId="{6337C907-5C53-4C46-87C7-C59398B0E691}" type="parTrans" cxnId="{74AD8F39-A505-4161-84B1-1E6E38D44037}">
      <dgm:prSet/>
      <dgm:spPr/>
      <dgm:t>
        <a:bodyPr/>
        <a:lstStyle/>
        <a:p>
          <a:endParaRPr lang="en-US"/>
        </a:p>
      </dgm:t>
    </dgm:pt>
    <dgm:pt modelId="{999B3FF9-1FF4-4BBF-803A-C857B5CCC4DD}" type="sibTrans" cxnId="{74AD8F39-A505-4161-84B1-1E6E38D44037}">
      <dgm:prSet/>
      <dgm:spPr/>
      <dgm:t>
        <a:bodyPr/>
        <a:lstStyle/>
        <a:p>
          <a:endParaRPr lang="en-US"/>
        </a:p>
      </dgm:t>
    </dgm:pt>
    <dgm:pt modelId="{29D4D6BC-4868-4B88-8E3C-1E4259D0C931}">
      <dgm:prSet/>
      <dgm:spPr/>
      <dgm:t>
        <a:bodyPr/>
        <a:lstStyle/>
        <a:p>
          <a:pPr rtl="0"/>
          <a:r>
            <a:rPr lang="en-US"/>
            <a:t>Computed tomography</a:t>
          </a:r>
        </a:p>
      </dgm:t>
    </dgm:pt>
    <dgm:pt modelId="{E75B7DF9-37CB-4199-8393-271A67AD2B6D}" type="parTrans" cxnId="{0EF2EA49-68CA-4327-A643-F19700351582}">
      <dgm:prSet/>
      <dgm:spPr/>
      <dgm:t>
        <a:bodyPr/>
        <a:lstStyle/>
        <a:p>
          <a:endParaRPr lang="en-US"/>
        </a:p>
      </dgm:t>
    </dgm:pt>
    <dgm:pt modelId="{266CC348-5318-4125-B8F5-A941127949C9}" type="sibTrans" cxnId="{0EF2EA49-68CA-4327-A643-F19700351582}">
      <dgm:prSet/>
      <dgm:spPr/>
      <dgm:t>
        <a:bodyPr/>
        <a:lstStyle/>
        <a:p>
          <a:endParaRPr lang="en-US"/>
        </a:p>
      </dgm:t>
    </dgm:pt>
    <dgm:pt modelId="{9B2F3B9A-E1C5-42DB-83F2-92E9EFCA3807}">
      <dgm:prSet/>
      <dgm:spPr/>
      <dgm:t>
        <a:bodyPr/>
        <a:lstStyle/>
        <a:p>
          <a:pPr rtl="0"/>
          <a:r>
            <a:rPr lang="en-US"/>
            <a:t>Tuned apperture computed tomography </a:t>
          </a:r>
        </a:p>
      </dgm:t>
    </dgm:pt>
    <dgm:pt modelId="{185E1835-7B99-43DE-A9C7-55A074DA9FE7}" type="parTrans" cxnId="{BD16ADC7-741B-4DEA-BE68-AEC36D13DC61}">
      <dgm:prSet/>
      <dgm:spPr/>
      <dgm:t>
        <a:bodyPr/>
        <a:lstStyle/>
        <a:p>
          <a:endParaRPr lang="en-US"/>
        </a:p>
      </dgm:t>
    </dgm:pt>
    <dgm:pt modelId="{717E4972-78ED-4AB5-AE64-8300E8D03170}" type="sibTrans" cxnId="{BD16ADC7-741B-4DEA-BE68-AEC36D13DC61}">
      <dgm:prSet/>
      <dgm:spPr/>
      <dgm:t>
        <a:bodyPr/>
        <a:lstStyle/>
        <a:p>
          <a:endParaRPr lang="en-US"/>
        </a:p>
      </dgm:t>
    </dgm:pt>
    <dgm:pt modelId="{AC7D4E42-2F36-42C0-9E48-7D114BF2C65B}" type="pres">
      <dgm:prSet presAssocID="{9B1EBDEC-F37E-4525-9945-DA064B79C6AC}" presName="compositeShape" presStyleCnt="0">
        <dgm:presLayoutVars>
          <dgm:chMax val="7"/>
          <dgm:dir/>
          <dgm:resizeHandles val="exact"/>
        </dgm:presLayoutVars>
      </dgm:prSet>
      <dgm:spPr/>
    </dgm:pt>
    <dgm:pt modelId="{F7427217-4626-4E82-99B2-475654080DD4}" type="pres">
      <dgm:prSet presAssocID="{8C3DDBDD-0A7F-48B9-92C9-C59DEF723F1F}" presName="circ1" presStyleLbl="vennNode1" presStyleIdx="0" presStyleCnt="5"/>
      <dgm:spPr/>
    </dgm:pt>
    <dgm:pt modelId="{47D1FE56-1978-4D1E-BC82-65F4C82E5B0E}" type="pres">
      <dgm:prSet presAssocID="{8C3DDBDD-0A7F-48B9-92C9-C59DEF723F1F}" presName="circ1Tx" presStyleLbl="revTx" presStyleIdx="0" presStyleCnt="0">
        <dgm:presLayoutVars>
          <dgm:chMax val="0"/>
          <dgm:chPref val="0"/>
          <dgm:bulletEnabled val="1"/>
        </dgm:presLayoutVars>
      </dgm:prSet>
      <dgm:spPr/>
    </dgm:pt>
    <dgm:pt modelId="{F7609759-49E2-4C00-B73C-CA23742190A2}" type="pres">
      <dgm:prSet presAssocID="{3B2445F1-265A-4C29-A6E8-860A385E9C3D}" presName="circ2" presStyleLbl="vennNode1" presStyleIdx="1" presStyleCnt="5"/>
      <dgm:spPr/>
    </dgm:pt>
    <dgm:pt modelId="{FA9703DB-02DB-409C-B28C-1ECA73E00C43}" type="pres">
      <dgm:prSet presAssocID="{3B2445F1-265A-4C29-A6E8-860A385E9C3D}" presName="circ2Tx" presStyleLbl="revTx" presStyleIdx="0" presStyleCnt="0">
        <dgm:presLayoutVars>
          <dgm:chMax val="0"/>
          <dgm:chPref val="0"/>
          <dgm:bulletEnabled val="1"/>
        </dgm:presLayoutVars>
      </dgm:prSet>
      <dgm:spPr/>
    </dgm:pt>
    <dgm:pt modelId="{72A364C6-0022-4055-B863-A9FB25392486}" type="pres">
      <dgm:prSet presAssocID="{0E0810FD-953C-4D03-ADFE-EEBA900EAD6C}" presName="circ3" presStyleLbl="vennNode1" presStyleIdx="2" presStyleCnt="5"/>
      <dgm:spPr/>
    </dgm:pt>
    <dgm:pt modelId="{942C17C0-C176-44A2-BCD9-08634460D987}" type="pres">
      <dgm:prSet presAssocID="{0E0810FD-953C-4D03-ADFE-EEBA900EAD6C}" presName="circ3Tx" presStyleLbl="revTx" presStyleIdx="0" presStyleCnt="0">
        <dgm:presLayoutVars>
          <dgm:chMax val="0"/>
          <dgm:chPref val="0"/>
          <dgm:bulletEnabled val="1"/>
        </dgm:presLayoutVars>
      </dgm:prSet>
      <dgm:spPr/>
    </dgm:pt>
    <dgm:pt modelId="{93D1FE78-C8A0-45C0-A0F4-621866B33874}" type="pres">
      <dgm:prSet presAssocID="{29D4D6BC-4868-4B88-8E3C-1E4259D0C931}" presName="circ4" presStyleLbl="vennNode1" presStyleIdx="3" presStyleCnt="5"/>
      <dgm:spPr/>
    </dgm:pt>
    <dgm:pt modelId="{969D4D85-98ED-486E-8A7A-9FF2DC9FFE9D}" type="pres">
      <dgm:prSet presAssocID="{29D4D6BC-4868-4B88-8E3C-1E4259D0C931}" presName="circ4Tx" presStyleLbl="revTx" presStyleIdx="0" presStyleCnt="0">
        <dgm:presLayoutVars>
          <dgm:chMax val="0"/>
          <dgm:chPref val="0"/>
          <dgm:bulletEnabled val="1"/>
        </dgm:presLayoutVars>
      </dgm:prSet>
      <dgm:spPr/>
    </dgm:pt>
    <dgm:pt modelId="{EEE1FCC6-8A0E-4818-A19E-38BE41EDE504}" type="pres">
      <dgm:prSet presAssocID="{9B2F3B9A-E1C5-42DB-83F2-92E9EFCA3807}" presName="circ5" presStyleLbl="vennNode1" presStyleIdx="4" presStyleCnt="5"/>
      <dgm:spPr/>
    </dgm:pt>
    <dgm:pt modelId="{800923CF-F15F-4863-A56F-D09C7E1F9A7D}" type="pres">
      <dgm:prSet presAssocID="{9B2F3B9A-E1C5-42DB-83F2-92E9EFCA3807}" presName="circ5Tx" presStyleLbl="revTx" presStyleIdx="0" presStyleCnt="0">
        <dgm:presLayoutVars>
          <dgm:chMax val="0"/>
          <dgm:chPref val="0"/>
          <dgm:bulletEnabled val="1"/>
        </dgm:presLayoutVars>
      </dgm:prSet>
      <dgm:spPr/>
    </dgm:pt>
  </dgm:ptLst>
  <dgm:cxnLst>
    <dgm:cxn modelId="{F98DA407-80C6-412D-AA14-40C24F05703B}" type="presOf" srcId="{29D4D6BC-4868-4B88-8E3C-1E4259D0C931}" destId="{969D4D85-98ED-486E-8A7A-9FF2DC9FFE9D}" srcOrd="0" destOrd="0" presId="urn:microsoft.com/office/officeart/2005/8/layout/venn1"/>
    <dgm:cxn modelId="{3333870E-AAA4-4B7F-A0E5-7643B5E670EC}" srcId="{9B1EBDEC-F37E-4525-9945-DA064B79C6AC}" destId="{8C3DDBDD-0A7F-48B9-92C9-C59DEF723F1F}" srcOrd="0" destOrd="0" parTransId="{71D33524-3EA9-47CF-9B1B-49DD34F18849}" sibTransId="{6FB0A38B-8868-4A9A-A817-D03DD92061F1}"/>
    <dgm:cxn modelId="{74AD8F39-A505-4161-84B1-1E6E38D44037}" srcId="{9B1EBDEC-F37E-4525-9945-DA064B79C6AC}" destId="{0E0810FD-953C-4D03-ADFE-EEBA900EAD6C}" srcOrd="2" destOrd="0" parTransId="{6337C907-5C53-4C46-87C7-C59398B0E691}" sibTransId="{999B3FF9-1FF4-4BBF-803A-C857B5CCC4DD}"/>
    <dgm:cxn modelId="{2512D45C-AB23-46B1-BD96-53BB1DC3A615}" type="presOf" srcId="{9B1EBDEC-F37E-4525-9945-DA064B79C6AC}" destId="{AC7D4E42-2F36-42C0-9E48-7D114BF2C65B}" srcOrd="0" destOrd="0" presId="urn:microsoft.com/office/officeart/2005/8/layout/venn1"/>
    <dgm:cxn modelId="{0EF2EA49-68CA-4327-A643-F19700351582}" srcId="{9B1EBDEC-F37E-4525-9945-DA064B79C6AC}" destId="{29D4D6BC-4868-4B88-8E3C-1E4259D0C931}" srcOrd="3" destOrd="0" parTransId="{E75B7DF9-37CB-4199-8393-271A67AD2B6D}" sibTransId="{266CC348-5318-4125-B8F5-A941127949C9}"/>
    <dgm:cxn modelId="{3F8CF279-40FF-4FA5-A662-18F88763B068}" type="presOf" srcId="{9B2F3B9A-E1C5-42DB-83F2-92E9EFCA3807}" destId="{800923CF-F15F-4863-A56F-D09C7E1F9A7D}" srcOrd="0" destOrd="0" presId="urn:microsoft.com/office/officeart/2005/8/layout/venn1"/>
    <dgm:cxn modelId="{FE92B1BA-FF17-4C0D-A8AC-02D36A06E3FD}" srcId="{9B1EBDEC-F37E-4525-9945-DA064B79C6AC}" destId="{3B2445F1-265A-4C29-A6E8-860A385E9C3D}" srcOrd="1" destOrd="0" parTransId="{103B678F-3E40-4D83-9A0C-4F7D238C7EF3}" sibTransId="{0F1954B5-F452-44AB-8ABA-53AB120B7808}"/>
    <dgm:cxn modelId="{BD16ADC7-741B-4DEA-BE68-AEC36D13DC61}" srcId="{9B1EBDEC-F37E-4525-9945-DA064B79C6AC}" destId="{9B2F3B9A-E1C5-42DB-83F2-92E9EFCA3807}" srcOrd="4" destOrd="0" parTransId="{185E1835-7B99-43DE-A9C7-55A074DA9FE7}" sibTransId="{717E4972-78ED-4AB5-AE64-8300E8D03170}"/>
    <dgm:cxn modelId="{9142D6C7-7BE1-411C-B8F6-DA1FF8536C16}" type="presOf" srcId="{8C3DDBDD-0A7F-48B9-92C9-C59DEF723F1F}" destId="{47D1FE56-1978-4D1E-BC82-65F4C82E5B0E}" srcOrd="0" destOrd="0" presId="urn:microsoft.com/office/officeart/2005/8/layout/venn1"/>
    <dgm:cxn modelId="{ED0CBDD1-69AD-44CB-908D-62CD49749C58}" type="presOf" srcId="{0E0810FD-953C-4D03-ADFE-EEBA900EAD6C}" destId="{942C17C0-C176-44A2-BCD9-08634460D987}" srcOrd="0" destOrd="0" presId="urn:microsoft.com/office/officeart/2005/8/layout/venn1"/>
    <dgm:cxn modelId="{8F438FDD-409A-40C5-AC7B-5D394626DA8E}" type="presOf" srcId="{3B2445F1-265A-4C29-A6E8-860A385E9C3D}" destId="{FA9703DB-02DB-409C-B28C-1ECA73E00C43}" srcOrd="0" destOrd="0" presId="urn:microsoft.com/office/officeart/2005/8/layout/venn1"/>
    <dgm:cxn modelId="{BA032C98-FDA7-4223-946E-AD406918134B}" type="presParOf" srcId="{AC7D4E42-2F36-42C0-9E48-7D114BF2C65B}" destId="{F7427217-4626-4E82-99B2-475654080DD4}" srcOrd="0" destOrd="0" presId="urn:microsoft.com/office/officeart/2005/8/layout/venn1"/>
    <dgm:cxn modelId="{34A07DB6-F9D4-460D-9E5F-FEC0D4A7ECD4}" type="presParOf" srcId="{AC7D4E42-2F36-42C0-9E48-7D114BF2C65B}" destId="{47D1FE56-1978-4D1E-BC82-65F4C82E5B0E}" srcOrd="1" destOrd="0" presId="urn:microsoft.com/office/officeart/2005/8/layout/venn1"/>
    <dgm:cxn modelId="{4AC7398D-2A91-4439-8F2B-CBA55AFE638F}" type="presParOf" srcId="{AC7D4E42-2F36-42C0-9E48-7D114BF2C65B}" destId="{F7609759-49E2-4C00-B73C-CA23742190A2}" srcOrd="2" destOrd="0" presId="urn:microsoft.com/office/officeart/2005/8/layout/venn1"/>
    <dgm:cxn modelId="{A18CCD40-EC8B-4E27-9ADB-92187B332FF2}" type="presParOf" srcId="{AC7D4E42-2F36-42C0-9E48-7D114BF2C65B}" destId="{FA9703DB-02DB-409C-B28C-1ECA73E00C43}" srcOrd="3" destOrd="0" presId="urn:microsoft.com/office/officeart/2005/8/layout/venn1"/>
    <dgm:cxn modelId="{46321733-FDE2-43EC-B60F-369627276A7D}" type="presParOf" srcId="{AC7D4E42-2F36-42C0-9E48-7D114BF2C65B}" destId="{72A364C6-0022-4055-B863-A9FB25392486}" srcOrd="4" destOrd="0" presId="urn:microsoft.com/office/officeart/2005/8/layout/venn1"/>
    <dgm:cxn modelId="{9A47480D-2323-4B60-84D6-64A104044CBA}" type="presParOf" srcId="{AC7D4E42-2F36-42C0-9E48-7D114BF2C65B}" destId="{942C17C0-C176-44A2-BCD9-08634460D987}" srcOrd="5" destOrd="0" presId="urn:microsoft.com/office/officeart/2005/8/layout/venn1"/>
    <dgm:cxn modelId="{36D6A296-6A44-4020-B070-69ADBBE69CF1}" type="presParOf" srcId="{AC7D4E42-2F36-42C0-9E48-7D114BF2C65B}" destId="{93D1FE78-C8A0-45C0-A0F4-621866B33874}" srcOrd="6" destOrd="0" presId="urn:microsoft.com/office/officeart/2005/8/layout/venn1"/>
    <dgm:cxn modelId="{9ADBE3FC-5181-4217-8DA9-8607E81BDA10}" type="presParOf" srcId="{AC7D4E42-2F36-42C0-9E48-7D114BF2C65B}" destId="{969D4D85-98ED-486E-8A7A-9FF2DC9FFE9D}" srcOrd="7" destOrd="0" presId="urn:microsoft.com/office/officeart/2005/8/layout/venn1"/>
    <dgm:cxn modelId="{9FC555F4-9D6E-4B3E-9E7A-6CDC858A5A2F}" type="presParOf" srcId="{AC7D4E42-2F36-42C0-9E48-7D114BF2C65B}" destId="{EEE1FCC6-8A0E-4818-A19E-38BE41EDE504}" srcOrd="8" destOrd="0" presId="urn:microsoft.com/office/officeart/2005/8/layout/venn1"/>
    <dgm:cxn modelId="{2E9A050B-352E-4A89-98E8-2924C863A767}" type="presParOf" srcId="{AC7D4E42-2F36-42C0-9E48-7D114BF2C65B}" destId="{800923CF-F15F-4863-A56F-D09C7E1F9A7D}" srcOrd="9"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741263-2DB5-4AC4-8AC5-30988A75D8B4}">
      <dsp:nvSpPr>
        <dsp:cNvPr id="0" name=""/>
        <dsp:cNvSpPr/>
      </dsp:nvSpPr>
      <dsp:spPr>
        <a:xfrm>
          <a:off x="10246" y="466058"/>
          <a:ext cx="3062659" cy="2268282"/>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US" sz="3200" b="1" u="sng" kern="1200" dirty="0">
              <a:solidFill>
                <a:schemeClr val="tx1"/>
              </a:solidFill>
              <a:effectLst>
                <a:outerShdw blurRad="38100" dist="38100" dir="2700000" algn="tl">
                  <a:srgbClr val="000000">
                    <a:alpha val="43137"/>
                  </a:srgbClr>
                </a:outerShdw>
              </a:effectLst>
            </a:rPr>
            <a:t>CAUSES</a:t>
          </a:r>
          <a:endParaRPr lang="en-US" sz="3200" u="sng" kern="1200" dirty="0">
            <a:solidFill>
              <a:schemeClr val="tx1"/>
            </a:solidFill>
            <a:effectLst>
              <a:outerShdw blurRad="38100" dist="38100" dir="2700000" algn="tl">
                <a:srgbClr val="000000">
                  <a:alpha val="43137"/>
                </a:srgbClr>
              </a:outerShdw>
            </a:effectLst>
          </a:endParaRPr>
        </a:p>
      </dsp:txBody>
      <dsp:txXfrm>
        <a:off x="76682" y="532494"/>
        <a:ext cx="2929787" cy="2135410"/>
      </dsp:txXfrm>
    </dsp:sp>
    <dsp:sp modelId="{9705F1A4-728A-4202-AC74-21D6E3DBB6D4}">
      <dsp:nvSpPr>
        <dsp:cNvPr id="0" name=""/>
        <dsp:cNvSpPr/>
      </dsp:nvSpPr>
      <dsp:spPr>
        <a:xfrm>
          <a:off x="3379172" y="1220429"/>
          <a:ext cx="649283" cy="759539"/>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a:off x="3379172" y="1372337"/>
        <a:ext cx="454498" cy="455723"/>
      </dsp:txXfrm>
    </dsp:sp>
    <dsp:sp modelId="{B42CCA5C-D182-407C-8747-D255B3E6E9B8}">
      <dsp:nvSpPr>
        <dsp:cNvPr id="0" name=""/>
        <dsp:cNvSpPr/>
      </dsp:nvSpPr>
      <dsp:spPr>
        <a:xfrm>
          <a:off x="4297970" y="474575"/>
          <a:ext cx="3062659" cy="2251247"/>
        </a:xfrm>
        <a:prstGeom prst="roundRect">
          <a:avLst>
            <a:gd name="adj" fmla="val 10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a:solidFill>
                <a:schemeClr val="tx1"/>
              </a:solidFill>
            </a:rPr>
            <a:t>All causes of </a:t>
          </a:r>
          <a:r>
            <a:rPr lang="en-US" sz="2400" b="1" kern="1200">
              <a:solidFill>
                <a:schemeClr val="tx1"/>
              </a:solidFill>
            </a:rPr>
            <a:t>apical periodontitis</a:t>
          </a:r>
          <a:endParaRPr lang="en-US" sz="2400" kern="1200">
            <a:solidFill>
              <a:schemeClr val="tx1"/>
            </a:solidFill>
          </a:endParaRPr>
        </a:p>
      </dsp:txBody>
      <dsp:txXfrm>
        <a:off x="4363907" y="540512"/>
        <a:ext cx="2930785" cy="2119373"/>
      </dsp:txXfrm>
    </dsp:sp>
    <dsp:sp modelId="{51B99953-7894-47CA-87FD-78D18338B890}">
      <dsp:nvSpPr>
        <dsp:cNvPr id="0" name=""/>
        <dsp:cNvSpPr/>
      </dsp:nvSpPr>
      <dsp:spPr>
        <a:xfrm>
          <a:off x="7666895" y="1220429"/>
          <a:ext cx="649283" cy="759539"/>
        </a:xfrm>
        <a:prstGeom prst="rightArrow">
          <a:avLst>
            <a:gd name="adj1" fmla="val 60000"/>
            <a:gd name="adj2" fmla="val 50000"/>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a:off x="7666895" y="1372337"/>
        <a:ext cx="454498" cy="455723"/>
      </dsp:txXfrm>
    </dsp:sp>
    <dsp:sp modelId="{C6CBC1E5-205A-4377-852F-FA475C9D97B6}">
      <dsp:nvSpPr>
        <dsp:cNvPr id="0" name=""/>
        <dsp:cNvSpPr/>
      </dsp:nvSpPr>
      <dsp:spPr>
        <a:xfrm>
          <a:off x="8585693" y="466058"/>
          <a:ext cx="3062659" cy="2268282"/>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solidFill>
                <a:schemeClr val="tx1"/>
              </a:solidFill>
            </a:rPr>
            <a:t>Infected necrotic pulp caused by </a:t>
          </a:r>
          <a:r>
            <a:rPr lang="en-US" sz="2000" b="1" kern="1200" dirty="0">
              <a:solidFill>
                <a:schemeClr val="tx1"/>
              </a:solidFill>
            </a:rPr>
            <a:t>caries</a:t>
          </a:r>
          <a:r>
            <a:rPr lang="en-US" sz="2000" kern="1200" dirty="0">
              <a:solidFill>
                <a:schemeClr val="tx1"/>
              </a:solidFill>
            </a:rPr>
            <a:t> (predominant cause) or </a:t>
          </a:r>
          <a:r>
            <a:rPr lang="en-US" sz="2000" b="1" kern="1200" dirty="0">
              <a:solidFill>
                <a:schemeClr val="tx1"/>
              </a:solidFill>
            </a:rPr>
            <a:t>trauma</a:t>
          </a:r>
          <a:r>
            <a:rPr lang="en-US" sz="2000" kern="1200" dirty="0">
              <a:solidFill>
                <a:schemeClr val="tx1"/>
              </a:solidFill>
            </a:rPr>
            <a:t> especially intrusive injuries or over instrumentation during endodontic therapy</a:t>
          </a:r>
        </a:p>
      </dsp:txBody>
      <dsp:txXfrm>
        <a:off x="8652129" y="532494"/>
        <a:ext cx="2929787" cy="21354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AADA9A-C42D-4AD6-9CDF-821AE081E6D8}">
      <dsp:nvSpPr>
        <dsp:cNvPr id="0" name=""/>
        <dsp:cNvSpPr/>
      </dsp:nvSpPr>
      <dsp:spPr>
        <a:xfrm>
          <a:off x="0" y="355629"/>
          <a:ext cx="3714749" cy="2228849"/>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b="1" kern="1200" dirty="0"/>
            <a:t>High </a:t>
          </a:r>
          <a:r>
            <a:rPr lang="en-US" sz="2400" b="1" kern="1200" dirty="0" err="1"/>
            <a:t>conc</a:t>
          </a:r>
          <a:r>
            <a:rPr lang="en-US" sz="2400" b="1" kern="1200" dirty="0"/>
            <a:t> of toxins – enough to destroy the </a:t>
          </a:r>
          <a:r>
            <a:rPr lang="en-US" sz="2400" b="1" kern="1200" dirty="0" err="1"/>
            <a:t>periodontium</a:t>
          </a:r>
          <a:r>
            <a:rPr lang="en-US" sz="2400" b="1" kern="1200" dirty="0"/>
            <a:t> (</a:t>
          </a:r>
          <a:r>
            <a:rPr lang="en-US" sz="2400" b="1" kern="1200" dirty="0" err="1"/>
            <a:t>Chivian</a:t>
          </a:r>
          <a:r>
            <a:rPr lang="en-US" sz="2400" b="1" kern="1200" dirty="0"/>
            <a:t> &amp; Trope 1994)</a:t>
          </a:r>
        </a:p>
      </dsp:txBody>
      <dsp:txXfrm>
        <a:off x="0" y="355629"/>
        <a:ext cx="3714749" cy="2228849"/>
      </dsp:txXfrm>
    </dsp:sp>
    <dsp:sp modelId="{545F0267-099B-43DB-B2D7-F7B2D7329843}">
      <dsp:nvSpPr>
        <dsp:cNvPr id="0" name=""/>
        <dsp:cNvSpPr/>
      </dsp:nvSpPr>
      <dsp:spPr>
        <a:xfrm>
          <a:off x="4086225" y="355629"/>
          <a:ext cx="3714749" cy="2228849"/>
        </a:xfrm>
        <a:prstGeom prst="rect">
          <a:avLst/>
        </a:prstGeom>
        <a:gradFill rotWithShape="0">
          <a:gsLst>
            <a:gs pos="0">
              <a:schemeClr val="accent4">
                <a:hueOff val="2450223"/>
                <a:satOff val="-10194"/>
                <a:lumOff val="2402"/>
                <a:alphaOff val="0"/>
                <a:satMod val="103000"/>
                <a:lumMod val="102000"/>
                <a:tint val="94000"/>
              </a:schemeClr>
            </a:gs>
            <a:gs pos="50000">
              <a:schemeClr val="accent4">
                <a:hueOff val="2450223"/>
                <a:satOff val="-10194"/>
                <a:lumOff val="2402"/>
                <a:alphaOff val="0"/>
                <a:satMod val="110000"/>
                <a:lumMod val="100000"/>
                <a:shade val="100000"/>
              </a:schemeClr>
            </a:gs>
            <a:gs pos="100000">
              <a:schemeClr val="accent4">
                <a:hueOff val="2450223"/>
                <a:satOff val="-10194"/>
                <a:lumOff val="240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b="1" kern="1200" dirty="0"/>
            <a:t>Junc. - cementum &amp; dentin at foramen provides an extremely thin protective layer compared to other areas of root. (</a:t>
          </a:r>
          <a:r>
            <a:rPr lang="en-US" sz="2400" b="1" kern="1200" dirty="0" err="1"/>
            <a:t>Kuttler</a:t>
          </a:r>
          <a:r>
            <a:rPr lang="en-US" sz="2400" b="1" kern="1200" dirty="0"/>
            <a:t> 1955)</a:t>
          </a:r>
        </a:p>
      </dsp:txBody>
      <dsp:txXfrm>
        <a:off x="4086225" y="355629"/>
        <a:ext cx="3714749" cy="2228849"/>
      </dsp:txXfrm>
    </dsp:sp>
    <dsp:sp modelId="{6B07956C-17FF-4917-A8A1-285C9A37250D}">
      <dsp:nvSpPr>
        <dsp:cNvPr id="0" name=""/>
        <dsp:cNvSpPr/>
      </dsp:nvSpPr>
      <dsp:spPr>
        <a:xfrm>
          <a:off x="8172449" y="355629"/>
          <a:ext cx="3714749" cy="2228849"/>
        </a:xfrm>
        <a:prstGeom prst="rect">
          <a:avLst/>
        </a:prstGeom>
        <a:gradFill rotWithShape="0">
          <a:gsLst>
            <a:gs pos="0">
              <a:schemeClr val="accent4">
                <a:hueOff val="4900445"/>
                <a:satOff val="-20388"/>
                <a:lumOff val="4804"/>
                <a:alphaOff val="0"/>
                <a:satMod val="103000"/>
                <a:lumMod val="102000"/>
                <a:tint val="94000"/>
              </a:schemeClr>
            </a:gs>
            <a:gs pos="50000">
              <a:schemeClr val="accent4">
                <a:hueOff val="4900445"/>
                <a:satOff val="-20388"/>
                <a:lumOff val="4804"/>
                <a:alphaOff val="0"/>
                <a:satMod val="110000"/>
                <a:lumMod val="100000"/>
                <a:shade val="100000"/>
              </a:schemeClr>
            </a:gs>
            <a:gs pos="100000">
              <a:schemeClr val="accent4">
                <a:hueOff val="4900445"/>
                <a:satOff val="-20388"/>
                <a:lumOff val="480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b="1" kern="1200" dirty="0" err="1"/>
            <a:t>Cementum</a:t>
          </a:r>
          <a:r>
            <a:rPr lang="en-US" sz="2400" b="1" kern="1200" dirty="0"/>
            <a:t> &amp; dentin may fail to meet in a certain  cases, exposing mineralized dentin to resorptive </a:t>
          </a:r>
          <a:r>
            <a:rPr lang="en-US" sz="2400" b="1" kern="1200" dirty="0" err="1"/>
            <a:t>clastic</a:t>
          </a:r>
          <a:r>
            <a:rPr lang="en-US" sz="2400" b="1" kern="1200" dirty="0"/>
            <a:t> cells</a:t>
          </a:r>
        </a:p>
      </dsp:txBody>
      <dsp:txXfrm>
        <a:off x="8172449" y="355629"/>
        <a:ext cx="3714749" cy="2228849"/>
      </dsp:txXfrm>
    </dsp:sp>
    <dsp:sp modelId="{D7E7F0FB-1080-407B-B5E5-0AF26BC67858}">
      <dsp:nvSpPr>
        <dsp:cNvPr id="0" name=""/>
        <dsp:cNvSpPr/>
      </dsp:nvSpPr>
      <dsp:spPr>
        <a:xfrm>
          <a:off x="2043112" y="2955954"/>
          <a:ext cx="3714749" cy="2228849"/>
        </a:xfrm>
        <a:prstGeom prst="rect">
          <a:avLst/>
        </a:prstGeom>
        <a:gradFill rotWithShape="0">
          <a:gsLst>
            <a:gs pos="0">
              <a:schemeClr val="accent4">
                <a:hueOff val="7350668"/>
                <a:satOff val="-30583"/>
                <a:lumOff val="7206"/>
                <a:alphaOff val="0"/>
                <a:satMod val="103000"/>
                <a:lumMod val="102000"/>
                <a:tint val="94000"/>
              </a:schemeClr>
            </a:gs>
            <a:gs pos="50000">
              <a:schemeClr val="accent4">
                <a:hueOff val="7350668"/>
                <a:satOff val="-30583"/>
                <a:lumOff val="7206"/>
                <a:alphaOff val="0"/>
                <a:satMod val="110000"/>
                <a:lumMod val="100000"/>
                <a:shade val="100000"/>
              </a:schemeClr>
            </a:gs>
            <a:gs pos="100000">
              <a:schemeClr val="accent4">
                <a:hueOff val="7350668"/>
                <a:satOff val="-30583"/>
                <a:lumOff val="720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b="1" kern="1200"/>
            <a:t>Lack of protective nature of intermediate cementum </a:t>
          </a:r>
        </a:p>
      </dsp:txBody>
      <dsp:txXfrm>
        <a:off x="2043112" y="2955954"/>
        <a:ext cx="3714749" cy="2228849"/>
      </dsp:txXfrm>
    </dsp:sp>
    <dsp:sp modelId="{FC26BE06-681D-4104-A2A6-E0B0BDF3BBFA}">
      <dsp:nvSpPr>
        <dsp:cNvPr id="0" name=""/>
        <dsp:cNvSpPr/>
      </dsp:nvSpPr>
      <dsp:spPr>
        <a:xfrm>
          <a:off x="6129337" y="2955954"/>
          <a:ext cx="3714749" cy="2228849"/>
        </a:xfrm>
        <a:prstGeom prst="rect">
          <a:avLst/>
        </a:prstGeom>
        <a:gradFill rotWithShape="0">
          <a:gsLst>
            <a:gs pos="0">
              <a:schemeClr val="accent4">
                <a:hueOff val="9800891"/>
                <a:satOff val="-40777"/>
                <a:lumOff val="9608"/>
                <a:alphaOff val="0"/>
                <a:satMod val="103000"/>
                <a:lumMod val="102000"/>
                <a:tint val="94000"/>
              </a:schemeClr>
            </a:gs>
            <a:gs pos="50000">
              <a:schemeClr val="accent4">
                <a:hueOff val="9800891"/>
                <a:satOff val="-40777"/>
                <a:lumOff val="9608"/>
                <a:alphaOff val="0"/>
                <a:satMod val="110000"/>
                <a:lumMod val="100000"/>
                <a:shade val="100000"/>
              </a:schemeClr>
            </a:gs>
            <a:gs pos="100000">
              <a:schemeClr val="accent4">
                <a:hueOff val="9800891"/>
                <a:satOff val="-40777"/>
                <a:lumOff val="960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b="1" kern="1200">
              <a:solidFill>
                <a:schemeClr val="tx1"/>
              </a:solidFill>
            </a:rPr>
            <a:t>May be a normal physiologic process of apical remodelling, exacerbated by pathosis.(Mauleg et al 1996)</a:t>
          </a:r>
        </a:p>
      </dsp:txBody>
      <dsp:txXfrm>
        <a:off x="6129337" y="2955954"/>
        <a:ext cx="3714749" cy="22288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660D30-7962-4BB2-A3C8-49AF36101948}">
      <dsp:nvSpPr>
        <dsp:cNvPr id="0" name=""/>
        <dsp:cNvSpPr/>
      </dsp:nvSpPr>
      <dsp:spPr>
        <a:xfrm>
          <a:off x="314109" y="13292"/>
          <a:ext cx="4860393" cy="4860393"/>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00150" rtl="0">
            <a:lnSpc>
              <a:spcPct val="90000"/>
            </a:lnSpc>
            <a:spcBef>
              <a:spcPct val="0"/>
            </a:spcBef>
            <a:spcAft>
              <a:spcPct val="35000"/>
            </a:spcAft>
            <a:buNone/>
          </a:pPr>
          <a:r>
            <a:rPr lang="en-US" sz="2700" kern="1200"/>
            <a:t>Asymptomatic but clinical symptoms  might be associated with apical periodontitis. </a:t>
          </a:r>
        </a:p>
      </dsp:txBody>
      <dsp:txXfrm>
        <a:off x="992813" y="586437"/>
        <a:ext cx="2802389" cy="3714104"/>
      </dsp:txXfrm>
    </dsp:sp>
    <dsp:sp modelId="{6A34165D-6A1B-49F2-85E4-135C0FF956AD}">
      <dsp:nvSpPr>
        <dsp:cNvPr id="0" name=""/>
        <dsp:cNvSpPr/>
      </dsp:nvSpPr>
      <dsp:spPr>
        <a:xfrm>
          <a:off x="3817096" y="13292"/>
          <a:ext cx="4860393" cy="4860393"/>
        </a:xfrm>
        <a:prstGeom prst="ellipse">
          <a:avLst/>
        </a:prstGeom>
        <a:solidFill>
          <a:schemeClr val="accent2">
            <a:alpha val="50000"/>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00150" rtl="0">
            <a:lnSpc>
              <a:spcPct val="90000"/>
            </a:lnSpc>
            <a:spcBef>
              <a:spcPct val="0"/>
            </a:spcBef>
            <a:spcAft>
              <a:spcPct val="35000"/>
            </a:spcAft>
            <a:buNone/>
          </a:pPr>
          <a:r>
            <a:rPr lang="en-US" sz="2700" kern="1200"/>
            <a:t>Teeth with irreversible pulpitis had the least resorption. Necrotic pulp is more likely to demonstrate apical resorption. (Malueg et al 1996)</a:t>
          </a:r>
        </a:p>
      </dsp:txBody>
      <dsp:txXfrm>
        <a:off x="5196397" y="586437"/>
        <a:ext cx="2802389" cy="37141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01492D-B0D3-4910-873A-63CF8B2EAB9E}">
      <dsp:nvSpPr>
        <dsp:cNvPr id="0" name=""/>
        <dsp:cNvSpPr/>
      </dsp:nvSpPr>
      <dsp:spPr>
        <a:xfrm>
          <a:off x="3429" y="31874"/>
          <a:ext cx="3343274" cy="1085864"/>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marL="0" lvl="0" indent="0" algn="ctr" defTabSz="1333500" rtl="0">
            <a:lnSpc>
              <a:spcPct val="90000"/>
            </a:lnSpc>
            <a:spcBef>
              <a:spcPct val="0"/>
            </a:spcBef>
            <a:spcAft>
              <a:spcPct val="35000"/>
            </a:spcAft>
            <a:buNone/>
          </a:pPr>
          <a:r>
            <a:rPr lang="en-US" sz="3000" b="1" kern="1200"/>
            <a:t>Periforaminal resorption</a:t>
          </a:r>
          <a:endParaRPr lang="en-US" sz="3000" kern="1200" dirty="0"/>
        </a:p>
      </dsp:txBody>
      <dsp:txXfrm>
        <a:off x="3429" y="31874"/>
        <a:ext cx="3343274" cy="1085864"/>
      </dsp:txXfrm>
    </dsp:sp>
    <dsp:sp modelId="{DD417DB8-7460-4711-A080-D05C5077D5F2}">
      <dsp:nvSpPr>
        <dsp:cNvPr id="0" name=""/>
        <dsp:cNvSpPr/>
      </dsp:nvSpPr>
      <dsp:spPr>
        <a:xfrm>
          <a:off x="3429" y="1117738"/>
          <a:ext cx="3343274" cy="337635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rtl="0">
            <a:lnSpc>
              <a:spcPct val="90000"/>
            </a:lnSpc>
            <a:spcBef>
              <a:spcPct val="0"/>
            </a:spcBef>
            <a:spcAft>
              <a:spcPct val="15000"/>
            </a:spcAft>
            <a:buChar char="•"/>
          </a:pPr>
          <a:r>
            <a:rPr lang="en-US" sz="3000" kern="1200" dirty="0"/>
            <a:t>Defined as the area of resorption not comprising the outline of the foramen, but the surrounding area</a:t>
          </a:r>
        </a:p>
      </dsp:txBody>
      <dsp:txXfrm>
        <a:off x="3429" y="1117738"/>
        <a:ext cx="3343274" cy="3376350"/>
      </dsp:txXfrm>
    </dsp:sp>
    <dsp:sp modelId="{0E996144-8023-429C-8EFA-90B4E5009574}">
      <dsp:nvSpPr>
        <dsp:cNvPr id="0" name=""/>
        <dsp:cNvSpPr/>
      </dsp:nvSpPr>
      <dsp:spPr>
        <a:xfrm>
          <a:off x="3814762" y="31874"/>
          <a:ext cx="3343274" cy="1085864"/>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marL="0" lvl="0" indent="0" algn="ctr" defTabSz="1333500" rtl="0">
            <a:lnSpc>
              <a:spcPct val="90000"/>
            </a:lnSpc>
            <a:spcBef>
              <a:spcPct val="0"/>
            </a:spcBef>
            <a:spcAft>
              <a:spcPct val="35000"/>
            </a:spcAft>
            <a:buNone/>
          </a:pPr>
          <a:r>
            <a:rPr lang="en-US" sz="3000" b="1" kern="1200" dirty="0" err="1">
              <a:solidFill>
                <a:schemeClr val="tx1"/>
              </a:solidFill>
            </a:rPr>
            <a:t>Foraminal</a:t>
          </a:r>
          <a:r>
            <a:rPr lang="en-US" sz="3000" b="1" kern="1200" dirty="0">
              <a:solidFill>
                <a:schemeClr val="tx1"/>
              </a:solidFill>
            </a:rPr>
            <a:t> resorption</a:t>
          </a:r>
          <a:endParaRPr lang="en-US" sz="3000" kern="1200" dirty="0">
            <a:solidFill>
              <a:schemeClr val="tx1"/>
            </a:solidFill>
          </a:endParaRPr>
        </a:p>
      </dsp:txBody>
      <dsp:txXfrm>
        <a:off x="3814762" y="31874"/>
        <a:ext cx="3343274" cy="1085864"/>
      </dsp:txXfrm>
    </dsp:sp>
    <dsp:sp modelId="{937E6B1F-99B2-452D-8492-9B2DABCF197D}">
      <dsp:nvSpPr>
        <dsp:cNvPr id="0" name=""/>
        <dsp:cNvSpPr/>
      </dsp:nvSpPr>
      <dsp:spPr>
        <a:xfrm>
          <a:off x="3814762" y="1117738"/>
          <a:ext cx="3343274" cy="3376350"/>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rtl="0">
            <a:lnSpc>
              <a:spcPct val="90000"/>
            </a:lnSpc>
            <a:spcBef>
              <a:spcPct val="0"/>
            </a:spcBef>
            <a:spcAft>
              <a:spcPct val="15000"/>
            </a:spcAft>
            <a:buChar char="•"/>
          </a:pPr>
          <a:r>
            <a:rPr lang="en-US" sz="3000" kern="1200" dirty="0"/>
            <a:t>Defined as the resorption within the outline or perimeter of the foramen</a:t>
          </a:r>
        </a:p>
      </dsp:txBody>
      <dsp:txXfrm>
        <a:off x="3814762" y="1117738"/>
        <a:ext cx="3343274" cy="3376350"/>
      </dsp:txXfrm>
    </dsp:sp>
    <dsp:sp modelId="{52F77DFB-D54A-40E4-B032-29931C954553}">
      <dsp:nvSpPr>
        <dsp:cNvPr id="0" name=""/>
        <dsp:cNvSpPr/>
      </dsp:nvSpPr>
      <dsp:spPr>
        <a:xfrm>
          <a:off x="7626096" y="31874"/>
          <a:ext cx="3343274" cy="1085864"/>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marL="0" lvl="0" indent="0" algn="ctr" defTabSz="1333500" rtl="0">
            <a:lnSpc>
              <a:spcPct val="90000"/>
            </a:lnSpc>
            <a:spcBef>
              <a:spcPct val="0"/>
            </a:spcBef>
            <a:spcAft>
              <a:spcPct val="35000"/>
            </a:spcAft>
            <a:buNone/>
          </a:pPr>
          <a:r>
            <a:rPr lang="en-US" sz="3000" b="1" kern="1200" dirty="0"/>
            <a:t>Combined  </a:t>
          </a:r>
          <a:r>
            <a:rPr lang="en-US" sz="3000" kern="1200" dirty="0"/>
            <a:t>                                           </a:t>
          </a:r>
        </a:p>
      </dsp:txBody>
      <dsp:txXfrm>
        <a:off x="7626096" y="31874"/>
        <a:ext cx="3343274" cy="1085864"/>
      </dsp:txXfrm>
    </dsp:sp>
    <dsp:sp modelId="{59B62DDF-DB19-4A37-A425-AAFD4F4B47D6}">
      <dsp:nvSpPr>
        <dsp:cNvPr id="0" name=""/>
        <dsp:cNvSpPr/>
      </dsp:nvSpPr>
      <dsp:spPr>
        <a:xfrm>
          <a:off x="7626096" y="1117738"/>
          <a:ext cx="3343274" cy="3376350"/>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05DA7E-8527-49B1-8A9E-631FE2BBEDB9}">
      <dsp:nvSpPr>
        <dsp:cNvPr id="0" name=""/>
        <dsp:cNvSpPr/>
      </dsp:nvSpPr>
      <dsp:spPr>
        <a:xfrm>
          <a:off x="4497" y="19007"/>
          <a:ext cx="2704616" cy="874315"/>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rtl="0">
            <a:lnSpc>
              <a:spcPct val="90000"/>
            </a:lnSpc>
            <a:spcBef>
              <a:spcPct val="0"/>
            </a:spcBef>
            <a:spcAft>
              <a:spcPct val="35000"/>
            </a:spcAft>
            <a:buNone/>
          </a:pPr>
          <a:r>
            <a:rPr lang="en-US" sz="2400" b="1" kern="1200" dirty="0">
              <a:solidFill>
                <a:schemeClr val="tx1"/>
              </a:solidFill>
            </a:rPr>
            <a:t>CLINICAL EVALUATION </a:t>
          </a:r>
          <a:endParaRPr lang="en-US" sz="2400" kern="1200" dirty="0">
            <a:solidFill>
              <a:schemeClr val="tx1"/>
            </a:solidFill>
          </a:endParaRPr>
        </a:p>
      </dsp:txBody>
      <dsp:txXfrm>
        <a:off x="4497" y="19007"/>
        <a:ext cx="2704616" cy="874315"/>
      </dsp:txXfrm>
    </dsp:sp>
    <dsp:sp modelId="{996396D9-2ED1-44C0-93C4-581D3295ABDE}">
      <dsp:nvSpPr>
        <dsp:cNvPr id="0" name=""/>
        <dsp:cNvSpPr/>
      </dsp:nvSpPr>
      <dsp:spPr>
        <a:xfrm>
          <a:off x="4497" y="893322"/>
          <a:ext cx="2704616" cy="5945669"/>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rtl="0">
            <a:lnSpc>
              <a:spcPct val="200000"/>
            </a:lnSpc>
            <a:spcBef>
              <a:spcPct val="0"/>
            </a:spcBef>
            <a:spcAft>
              <a:spcPct val="15000"/>
            </a:spcAft>
            <a:buChar char="•"/>
          </a:pPr>
          <a:r>
            <a:rPr lang="en-US" sz="2400" kern="1200" dirty="0"/>
            <a:t>Normal pulpal responses to vitality testing </a:t>
          </a:r>
        </a:p>
      </dsp:txBody>
      <dsp:txXfrm>
        <a:off x="4497" y="893322"/>
        <a:ext cx="2704616" cy="5945669"/>
      </dsp:txXfrm>
    </dsp:sp>
    <dsp:sp modelId="{7411C383-3914-477C-A61F-BB3410A5E99D}">
      <dsp:nvSpPr>
        <dsp:cNvPr id="0" name=""/>
        <dsp:cNvSpPr/>
      </dsp:nvSpPr>
      <dsp:spPr>
        <a:xfrm>
          <a:off x="3087760" y="19007"/>
          <a:ext cx="2704616" cy="874315"/>
        </a:xfrm>
        <a:prstGeom prst="rect">
          <a:avLst/>
        </a:prstGeom>
        <a:solidFill>
          <a:schemeClr val="accent3">
            <a:hueOff val="903533"/>
            <a:satOff val="33333"/>
            <a:lumOff val="-4902"/>
            <a:alphaOff val="0"/>
          </a:schemeClr>
        </a:solidFill>
        <a:ln w="12700" cap="flat" cmpd="sng" algn="ctr">
          <a:solidFill>
            <a:schemeClr val="accent3">
              <a:hueOff val="903533"/>
              <a:satOff val="33333"/>
              <a:lumOff val="-49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rtl="0">
            <a:lnSpc>
              <a:spcPct val="90000"/>
            </a:lnSpc>
            <a:spcBef>
              <a:spcPct val="0"/>
            </a:spcBef>
            <a:spcAft>
              <a:spcPct val="35000"/>
            </a:spcAft>
            <a:buNone/>
          </a:pPr>
          <a:r>
            <a:rPr lang="en-US" sz="2400" b="1" kern="1200" dirty="0">
              <a:solidFill>
                <a:schemeClr val="tx1"/>
              </a:solidFill>
            </a:rPr>
            <a:t>RADIOGRAPHIC EVALUATION</a:t>
          </a:r>
          <a:endParaRPr lang="en-US" sz="2400" kern="1200" dirty="0">
            <a:solidFill>
              <a:schemeClr val="tx1"/>
            </a:solidFill>
          </a:endParaRPr>
        </a:p>
      </dsp:txBody>
      <dsp:txXfrm>
        <a:off x="3087760" y="19007"/>
        <a:ext cx="2704616" cy="874315"/>
      </dsp:txXfrm>
    </dsp:sp>
    <dsp:sp modelId="{EB304098-19CF-48A0-A490-D8C48657D33E}">
      <dsp:nvSpPr>
        <dsp:cNvPr id="0" name=""/>
        <dsp:cNvSpPr/>
      </dsp:nvSpPr>
      <dsp:spPr>
        <a:xfrm>
          <a:off x="3087760" y="893322"/>
          <a:ext cx="2704616" cy="5945669"/>
        </a:xfrm>
        <a:prstGeom prst="rect">
          <a:avLst/>
        </a:prstGeom>
        <a:solidFill>
          <a:schemeClr val="accent3">
            <a:tint val="40000"/>
            <a:alpha val="90000"/>
            <a:hueOff val="676380"/>
            <a:satOff val="33333"/>
            <a:lumOff val="593"/>
            <a:alphaOff val="0"/>
          </a:schemeClr>
        </a:solidFill>
        <a:ln w="12700" cap="flat" cmpd="sng" algn="ctr">
          <a:solidFill>
            <a:schemeClr val="accent3">
              <a:tint val="40000"/>
              <a:alpha val="90000"/>
              <a:hueOff val="676380"/>
              <a:satOff val="33333"/>
              <a:lumOff val="59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rtl="0">
            <a:lnSpc>
              <a:spcPct val="150000"/>
            </a:lnSpc>
            <a:spcBef>
              <a:spcPct val="0"/>
            </a:spcBef>
            <a:spcAft>
              <a:spcPct val="15000"/>
            </a:spcAft>
            <a:buChar char="•"/>
          </a:pPr>
          <a:r>
            <a:rPr lang="en-US" sz="2400" kern="1200" dirty="0"/>
            <a:t>Usually not visible on radiographs. </a:t>
          </a:r>
        </a:p>
        <a:p>
          <a:pPr marL="228600" lvl="1" indent="-228600" algn="l" defTabSz="1066800" rtl="0">
            <a:lnSpc>
              <a:spcPct val="150000"/>
            </a:lnSpc>
            <a:spcBef>
              <a:spcPct val="0"/>
            </a:spcBef>
            <a:spcAft>
              <a:spcPct val="15000"/>
            </a:spcAft>
            <a:buChar char="•"/>
          </a:pPr>
          <a:r>
            <a:rPr lang="en-US" sz="2400" kern="1200" dirty="0"/>
            <a:t>Rarely as small excavations on root surface with normal lamina </a:t>
          </a:r>
          <a:r>
            <a:rPr lang="en-US" sz="2400" kern="1200" dirty="0" err="1"/>
            <a:t>dura</a:t>
          </a:r>
          <a:r>
            <a:rPr lang="en-US" sz="2400" kern="1200" dirty="0"/>
            <a:t> &amp; periodontal space</a:t>
          </a:r>
        </a:p>
      </dsp:txBody>
      <dsp:txXfrm>
        <a:off x="3087760" y="893322"/>
        <a:ext cx="2704616" cy="5945669"/>
      </dsp:txXfrm>
    </dsp:sp>
    <dsp:sp modelId="{576EC7C1-E01F-404B-98D4-012634F0C254}">
      <dsp:nvSpPr>
        <dsp:cNvPr id="0" name=""/>
        <dsp:cNvSpPr/>
      </dsp:nvSpPr>
      <dsp:spPr>
        <a:xfrm>
          <a:off x="6171023" y="19007"/>
          <a:ext cx="2704616" cy="874315"/>
        </a:xfrm>
        <a:prstGeom prst="rect">
          <a:avLst/>
        </a:prstGeom>
        <a:solidFill>
          <a:schemeClr val="accent3">
            <a:hueOff val="1807066"/>
            <a:satOff val="66667"/>
            <a:lumOff val="-9804"/>
            <a:alphaOff val="0"/>
          </a:schemeClr>
        </a:solidFill>
        <a:ln w="12700" cap="flat" cmpd="sng" algn="ctr">
          <a:solidFill>
            <a:schemeClr val="accent3">
              <a:hueOff val="1807066"/>
              <a:satOff val="66667"/>
              <a:lumOff val="-980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rtl="0">
            <a:lnSpc>
              <a:spcPct val="90000"/>
            </a:lnSpc>
            <a:spcBef>
              <a:spcPct val="0"/>
            </a:spcBef>
            <a:spcAft>
              <a:spcPct val="35000"/>
            </a:spcAft>
            <a:buNone/>
          </a:pPr>
          <a:r>
            <a:rPr lang="en-US" sz="2400" b="1" kern="1200" dirty="0"/>
            <a:t>HISTOLOGIC EVALUATION</a:t>
          </a:r>
          <a:endParaRPr lang="en-US" sz="2400" kern="1200" dirty="0"/>
        </a:p>
      </dsp:txBody>
      <dsp:txXfrm>
        <a:off x="6171023" y="19007"/>
        <a:ext cx="2704616" cy="874315"/>
      </dsp:txXfrm>
    </dsp:sp>
    <dsp:sp modelId="{D8B1B220-6309-4FB0-A904-EF2907A6ED1F}">
      <dsp:nvSpPr>
        <dsp:cNvPr id="0" name=""/>
        <dsp:cNvSpPr/>
      </dsp:nvSpPr>
      <dsp:spPr>
        <a:xfrm>
          <a:off x="6171023" y="893322"/>
          <a:ext cx="2704616" cy="5945669"/>
        </a:xfrm>
        <a:prstGeom prst="rect">
          <a:avLst/>
        </a:prstGeom>
        <a:solidFill>
          <a:schemeClr val="accent3">
            <a:tint val="40000"/>
            <a:alpha val="90000"/>
            <a:hueOff val="1352761"/>
            <a:satOff val="66667"/>
            <a:lumOff val="1186"/>
            <a:alphaOff val="0"/>
          </a:schemeClr>
        </a:solidFill>
        <a:ln w="12700" cap="flat" cmpd="sng" algn="ctr">
          <a:solidFill>
            <a:schemeClr val="accent3">
              <a:tint val="40000"/>
              <a:alpha val="90000"/>
              <a:hueOff val="1352761"/>
              <a:satOff val="66667"/>
              <a:lumOff val="118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rtl="0">
            <a:lnSpc>
              <a:spcPct val="90000"/>
            </a:lnSpc>
            <a:spcBef>
              <a:spcPct val="0"/>
            </a:spcBef>
            <a:spcAft>
              <a:spcPct val="15000"/>
            </a:spcAft>
            <a:buChar char="•"/>
          </a:pPr>
          <a:r>
            <a:rPr lang="en-US" sz="2400" kern="1200" dirty="0"/>
            <a:t>Small, superficial lacunae in the </a:t>
          </a:r>
          <a:r>
            <a:rPr lang="en-US" sz="2400" kern="1200" dirty="0" err="1"/>
            <a:t>cementum</a:t>
          </a:r>
          <a:r>
            <a:rPr lang="en-US" sz="2400" kern="1200" dirty="0"/>
            <a:t> &amp; outermost layer of dentin seen. </a:t>
          </a:r>
        </a:p>
        <a:p>
          <a:pPr marL="228600" lvl="1" indent="-228600" algn="l" defTabSz="1066800" rtl="0">
            <a:lnSpc>
              <a:spcPct val="90000"/>
            </a:lnSpc>
            <a:spcBef>
              <a:spcPct val="0"/>
            </a:spcBef>
            <a:spcAft>
              <a:spcPct val="15000"/>
            </a:spcAft>
            <a:buChar char="•"/>
          </a:pPr>
          <a:r>
            <a:rPr lang="en-US" sz="2400" kern="1200" dirty="0"/>
            <a:t>Repair is with </a:t>
          </a:r>
          <a:r>
            <a:rPr lang="en-US" sz="2400" kern="1200" dirty="0" err="1"/>
            <a:t>cementum</a:t>
          </a:r>
          <a:r>
            <a:rPr lang="en-US" sz="2400" kern="1200" dirty="0"/>
            <a:t> like tissue. </a:t>
          </a:r>
        </a:p>
        <a:p>
          <a:pPr marL="228600" lvl="1" indent="-228600" algn="l" defTabSz="1066800" rtl="0">
            <a:lnSpc>
              <a:spcPct val="90000"/>
            </a:lnSpc>
            <a:spcBef>
              <a:spcPct val="0"/>
            </a:spcBef>
            <a:spcAft>
              <a:spcPct val="15000"/>
            </a:spcAft>
            <a:buChar char="•"/>
          </a:pPr>
          <a:r>
            <a:rPr lang="en-US" sz="2400" kern="1200" dirty="0"/>
            <a:t>Generally no significant inflammatory reaction in the adjacent PDL seen.</a:t>
          </a:r>
        </a:p>
      </dsp:txBody>
      <dsp:txXfrm>
        <a:off x="6171023" y="893322"/>
        <a:ext cx="2704616" cy="5945669"/>
      </dsp:txXfrm>
    </dsp:sp>
    <dsp:sp modelId="{5D6781C4-2C0A-48F5-9852-DCD215873260}">
      <dsp:nvSpPr>
        <dsp:cNvPr id="0" name=""/>
        <dsp:cNvSpPr/>
      </dsp:nvSpPr>
      <dsp:spPr>
        <a:xfrm>
          <a:off x="9254285" y="19007"/>
          <a:ext cx="2704616" cy="874315"/>
        </a:xfrm>
        <a:prstGeom prst="rect">
          <a:avLst/>
        </a:prstGeom>
        <a:solidFill>
          <a:schemeClr val="accent3">
            <a:hueOff val="2710599"/>
            <a:satOff val="100000"/>
            <a:lumOff val="-14706"/>
            <a:alphaOff val="0"/>
          </a:schemeClr>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rtl="0">
            <a:lnSpc>
              <a:spcPct val="90000"/>
            </a:lnSpc>
            <a:spcBef>
              <a:spcPct val="0"/>
            </a:spcBef>
            <a:spcAft>
              <a:spcPct val="35000"/>
            </a:spcAft>
            <a:buNone/>
          </a:pPr>
          <a:r>
            <a:rPr lang="en-US" sz="2400" b="1" kern="1200" dirty="0"/>
            <a:t>TREATMENT</a:t>
          </a:r>
          <a:endParaRPr lang="en-US" sz="2400" kern="1200" dirty="0"/>
        </a:p>
      </dsp:txBody>
      <dsp:txXfrm>
        <a:off x="9254285" y="19007"/>
        <a:ext cx="2704616" cy="874315"/>
      </dsp:txXfrm>
    </dsp:sp>
    <dsp:sp modelId="{37458016-A42C-4500-B023-BA31F9ADAFCE}">
      <dsp:nvSpPr>
        <dsp:cNvPr id="0" name=""/>
        <dsp:cNvSpPr/>
      </dsp:nvSpPr>
      <dsp:spPr>
        <a:xfrm>
          <a:off x="9254285" y="893322"/>
          <a:ext cx="2704616" cy="5945669"/>
        </a:xfrm>
        <a:prstGeom prst="rect">
          <a:avLst/>
        </a:prstGeom>
        <a:solidFill>
          <a:schemeClr val="accent3">
            <a:tint val="40000"/>
            <a:alpha val="90000"/>
            <a:hueOff val="2029141"/>
            <a:satOff val="100000"/>
            <a:lumOff val="1779"/>
            <a:alphaOff val="0"/>
          </a:schemeClr>
        </a:solidFill>
        <a:ln w="12700" cap="flat" cmpd="sng" algn="ctr">
          <a:solidFill>
            <a:schemeClr val="accent3">
              <a:tint val="40000"/>
              <a:alpha val="90000"/>
              <a:hueOff val="2029141"/>
              <a:satOff val="100000"/>
              <a:lumOff val="177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rtl="0">
            <a:lnSpc>
              <a:spcPct val="150000"/>
            </a:lnSpc>
            <a:spcBef>
              <a:spcPct val="0"/>
            </a:spcBef>
            <a:spcAft>
              <a:spcPct val="15000"/>
            </a:spcAft>
            <a:buChar char="•"/>
          </a:pPr>
          <a:r>
            <a:rPr lang="en-US" sz="2400" kern="1200" dirty="0"/>
            <a:t>No treatment is indicated</a:t>
          </a:r>
        </a:p>
      </dsp:txBody>
      <dsp:txXfrm>
        <a:off x="9254285" y="893322"/>
        <a:ext cx="2704616" cy="594566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F95C3C-CC05-4262-BEDE-E772848FC95F}">
      <dsp:nvSpPr>
        <dsp:cNvPr id="0" name=""/>
        <dsp:cNvSpPr/>
      </dsp:nvSpPr>
      <dsp:spPr>
        <a:xfrm>
          <a:off x="0" y="3113745"/>
          <a:ext cx="11506200" cy="229563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7368" tIns="277368" rIns="277368" bIns="277368" numCol="1" spcCol="1270" anchor="ctr" anchorCtr="0">
          <a:noAutofit/>
        </a:bodyPr>
        <a:lstStyle/>
        <a:p>
          <a:pPr marL="0" lvl="0" indent="0" algn="ctr" defTabSz="1733550" rtl="0">
            <a:lnSpc>
              <a:spcPct val="90000"/>
            </a:lnSpc>
            <a:spcBef>
              <a:spcPct val="0"/>
            </a:spcBef>
            <a:spcAft>
              <a:spcPct val="35000"/>
            </a:spcAft>
            <a:buNone/>
          </a:pPr>
          <a:r>
            <a:rPr lang="en-US" sz="3900" b="1" kern="1200"/>
            <a:t>Clinical evaluation</a:t>
          </a:r>
          <a:endParaRPr lang="en-US" sz="3900" kern="1200"/>
        </a:p>
      </dsp:txBody>
      <dsp:txXfrm>
        <a:off x="0" y="3113745"/>
        <a:ext cx="11506200" cy="1239643"/>
      </dsp:txXfrm>
    </dsp:sp>
    <dsp:sp modelId="{A03354A9-31B8-480F-891D-056441C13541}">
      <dsp:nvSpPr>
        <dsp:cNvPr id="0" name=""/>
        <dsp:cNvSpPr/>
      </dsp:nvSpPr>
      <dsp:spPr>
        <a:xfrm>
          <a:off x="0" y="4307476"/>
          <a:ext cx="2876550" cy="1055992"/>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rtl="0">
            <a:lnSpc>
              <a:spcPct val="90000"/>
            </a:lnSpc>
            <a:spcBef>
              <a:spcPct val="0"/>
            </a:spcBef>
            <a:spcAft>
              <a:spcPct val="35000"/>
            </a:spcAft>
            <a:buNone/>
          </a:pPr>
          <a:r>
            <a:rPr lang="en-US" sz="2000" kern="1200" dirty="0"/>
            <a:t>Usually asymptomatic, with H/O trauma. </a:t>
          </a:r>
        </a:p>
      </dsp:txBody>
      <dsp:txXfrm>
        <a:off x="0" y="4307476"/>
        <a:ext cx="2876550" cy="1055992"/>
      </dsp:txXfrm>
    </dsp:sp>
    <dsp:sp modelId="{FECC8A88-6C06-4787-A891-7C20B2806CA9}">
      <dsp:nvSpPr>
        <dsp:cNvPr id="0" name=""/>
        <dsp:cNvSpPr/>
      </dsp:nvSpPr>
      <dsp:spPr>
        <a:xfrm>
          <a:off x="2876550" y="4307476"/>
          <a:ext cx="2876550" cy="1055992"/>
        </a:xfrm>
        <a:prstGeom prst="rect">
          <a:avLst/>
        </a:prstGeom>
        <a:solidFill>
          <a:schemeClr val="accent5">
            <a:tint val="40000"/>
            <a:alpha val="90000"/>
            <a:hueOff val="-1347952"/>
            <a:satOff val="-4566"/>
            <a:lumOff val="-586"/>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rtl="0">
            <a:lnSpc>
              <a:spcPct val="90000"/>
            </a:lnSpc>
            <a:spcBef>
              <a:spcPct val="0"/>
            </a:spcBef>
            <a:spcAft>
              <a:spcPct val="35000"/>
            </a:spcAft>
            <a:buNone/>
          </a:pPr>
          <a:r>
            <a:rPr lang="en-US" sz="2000" kern="1200" dirty="0"/>
            <a:t>Negative or abnormal pulp response to vitality testing. </a:t>
          </a:r>
        </a:p>
      </dsp:txBody>
      <dsp:txXfrm>
        <a:off x="2876550" y="4307476"/>
        <a:ext cx="2876550" cy="1055992"/>
      </dsp:txXfrm>
    </dsp:sp>
    <dsp:sp modelId="{6F3CE66C-88E1-4807-B75F-70D756995657}">
      <dsp:nvSpPr>
        <dsp:cNvPr id="0" name=""/>
        <dsp:cNvSpPr/>
      </dsp:nvSpPr>
      <dsp:spPr>
        <a:xfrm>
          <a:off x="5753100" y="4307476"/>
          <a:ext cx="2876550" cy="1055992"/>
        </a:xfrm>
        <a:prstGeom prst="rect">
          <a:avLst/>
        </a:prstGeom>
        <a:solidFill>
          <a:schemeClr val="accent5">
            <a:tint val="40000"/>
            <a:alpha val="90000"/>
            <a:hueOff val="-2695905"/>
            <a:satOff val="-9133"/>
            <a:lumOff val="-1171"/>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rtl="0">
            <a:lnSpc>
              <a:spcPct val="90000"/>
            </a:lnSpc>
            <a:spcBef>
              <a:spcPct val="0"/>
            </a:spcBef>
            <a:spcAft>
              <a:spcPct val="35000"/>
            </a:spcAft>
            <a:buNone/>
          </a:pPr>
          <a:r>
            <a:rPr lang="en-US" sz="2000" kern="1200" dirty="0"/>
            <a:t>Presence/absence of pain on percussion is seen. </a:t>
          </a:r>
        </a:p>
      </dsp:txBody>
      <dsp:txXfrm>
        <a:off x="5753100" y="4307476"/>
        <a:ext cx="2876550" cy="1055992"/>
      </dsp:txXfrm>
    </dsp:sp>
    <dsp:sp modelId="{52CE09A4-C8A0-4E97-B497-32AC1005F340}">
      <dsp:nvSpPr>
        <dsp:cNvPr id="0" name=""/>
        <dsp:cNvSpPr/>
      </dsp:nvSpPr>
      <dsp:spPr>
        <a:xfrm>
          <a:off x="8629650" y="4307476"/>
          <a:ext cx="2876550" cy="1055992"/>
        </a:xfrm>
        <a:prstGeom prst="rect">
          <a:avLst/>
        </a:prstGeom>
        <a:solidFill>
          <a:schemeClr val="accent5">
            <a:tint val="40000"/>
            <a:alpha val="90000"/>
            <a:hueOff val="-4043857"/>
            <a:satOff val="-13699"/>
            <a:lumOff val="-1757"/>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rtl="0">
            <a:lnSpc>
              <a:spcPct val="90000"/>
            </a:lnSpc>
            <a:spcBef>
              <a:spcPct val="0"/>
            </a:spcBef>
            <a:spcAft>
              <a:spcPct val="35000"/>
            </a:spcAft>
            <a:buNone/>
          </a:pPr>
          <a:r>
            <a:rPr lang="en-US" sz="2000" kern="1200" dirty="0"/>
            <a:t>In advanced stages, tooth becomes mobile &amp; sensitive to percussion &amp; palpation.  </a:t>
          </a:r>
        </a:p>
      </dsp:txBody>
      <dsp:txXfrm>
        <a:off x="8629650" y="4307476"/>
        <a:ext cx="2876550" cy="1055992"/>
      </dsp:txXfrm>
    </dsp:sp>
    <dsp:sp modelId="{8F5ECD01-9DAE-4A77-9AD0-12FEEF7C8294}">
      <dsp:nvSpPr>
        <dsp:cNvPr id="0" name=""/>
        <dsp:cNvSpPr/>
      </dsp:nvSpPr>
      <dsp:spPr>
        <a:xfrm rot="10800000">
          <a:off x="0" y="817"/>
          <a:ext cx="11506200" cy="3147362"/>
        </a:xfrm>
        <a:prstGeom prst="upArrowCallou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7368" tIns="277368" rIns="277368" bIns="277368" numCol="1" spcCol="1270" anchor="ctr" anchorCtr="0">
          <a:noAutofit/>
        </a:bodyPr>
        <a:lstStyle/>
        <a:p>
          <a:pPr marL="0" lvl="0" indent="0" algn="ctr" defTabSz="1733550" rtl="0">
            <a:lnSpc>
              <a:spcPct val="90000"/>
            </a:lnSpc>
            <a:spcBef>
              <a:spcPct val="0"/>
            </a:spcBef>
            <a:spcAft>
              <a:spcPct val="35000"/>
            </a:spcAft>
            <a:buNone/>
          </a:pPr>
          <a:r>
            <a:rPr lang="en-US" sz="3900" b="1" kern="1200"/>
            <a:t>Cause</a:t>
          </a:r>
          <a:endParaRPr lang="en-US" sz="3900" kern="1200"/>
        </a:p>
      </dsp:txBody>
      <dsp:txXfrm rot="-10800000">
        <a:off x="0" y="817"/>
        <a:ext cx="11506200" cy="1104724"/>
      </dsp:txXfrm>
    </dsp:sp>
    <dsp:sp modelId="{CBEF549C-EE91-45C3-9C90-09D12F4B315B}">
      <dsp:nvSpPr>
        <dsp:cNvPr id="0" name=""/>
        <dsp:cNvSpPr/>
      </dsp:nvSpPr>
      <dsp:spPr>
        <a:xfrm>
          <a:off x="1414" y="1063849"/>
          <a:ext cx="5979259" cy="1024829"/>
        </a:xfrm>
        <a:prstGeom prst="rect">
          <a:avLst/>
        </a:prstGeom>
        <a:solidFill>
          <a:schemeClr val="accent5">
            <a:tint val="40000"/>
            <a:alpha val="90000"/>
            <a:hueOff val="-5391810"/>
            <a:satOff val="-18266"/>
            <a:lumOff val="-2342"/>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marL="0" lvl="0" indent="0" algn="ctr" defTabSz="977900" rtl="0">
            <a:lnSpc>
              <a:spcPct val="90000"/>
            </a:lnSpc>
            <a:spcBef>
              <a:spcPct val="0"/>
            </a:spcBef>
            <a:spcAft>
              <a:spcPct val="35000"/>
            </a:spcAft>
            <a:buNone/>
          </a:pPr>
          <a:r>
            <a:rPr lang="en-US" sz="2200" kern="1200" dirty="0"/>
            <a:t>Occurs  after all luxation injuries (except the most minor) &amp; avulsions -  displacement of the tooth results in severing of the apical blood vessels.</a:t>
          </a:r>
        </a:p>
      </dsp:txBody>
      <dsp:txXfrm>
        <a:off x="1414" y="1063849"/>
        <a:ext cx="5979259" cy="1024829"/>
      </dsp:txXfrm>
    </dsp:sp>
    <dsp:sp modelId="{2B10CA2C-106B-4ED2-8E18-F83A34B22EE5}">
      <dsp:nvSpPr>
        <dsp:cNvPr id="0" name=""/>
        <dsp:cNvSpPr/>
      </dsp:nvSpPr>
      <dsp:spPr>
        <a:xfrm>
          <a:off x="5980674" y="1092342"/>
          <a:ext cx="5524111" cy="967843"/>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rtl="0">
            <a:lnSpc>
              <a:spcPct val="90000"/>
            </a:lnSpc>
            <a:spcBef>
              <a:spcPct val="0"/>
            </a:spcBef>
            <a:spcAft>
              <a:spcPct val="35000"/>
            </a:spcAft>
            <a:buNone/>
          </a:pPr>
          <a:r>
            <a:rPr lang="en-US" sz="2400" kern="1200" dirty="0"/>
            <a:t> In mature teeth, usually by three weeks, the necrotic pulp will become infected.</a:t>
          </a:r>
        </a:p>
      </dsp:txBody>
      <dsp:txXfrm>
        <a:off x="5980674" y="1092342"/>
        <a:ext cx="5524111" cy="96784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427217-4626-4E82-99B2-475654080DD4}">
      <dsp:nvSpPr>
        <dsp:cNvPr id="0" name=""/>
        <dsp:cNvSpPr/>
      </dsp:nvSpPr>
      <dsp:spPr>
        <a:xfrm>
          <a:off x="4244340" y="1650492"/>
          <a:ext cx="2026920" cy="2026920"/>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47D1FE56-1978-4D1E-BC82-65F4C82E5B0E}">
      <dsp:nvSpPr>
        <dsp:cNvPr id="0" name=""/>
        <dsp:cNvSpPr/>
      </dsp:nvSpPr>
      <dsp:spPr>
        <a:xfrm>
          <a:off x="4082186" y="0"/>
          <a:ext cx="2351227" cy="136093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155700" rtl="0">
            <a:lnSpc>
              <a:spcPct val="90000"/>
            </a:lnSpc>
            <a:spcBef>
              <a:spcPct val="0"/>
            </a:spcBef>
            <a:spcAft>
              <a:spcPct val="35000"/>
            </a:spcAft>
            <a:buNone/>
          </a:pPr>
          <a:r>
            <a:rPr lang="en-US" sz="2600" kern="1200"/>
            <a:t>Angled radiographs</a:t>
          </a:r>
        </a:p>
      </dsp:txBody>
      <dsp:txXfrm>
        <a:off x="4082186" y="0"/>
        <a:ext cx="2351227" cy="1360932"/>
      </dsp:txXfrm>
    </dsp:sp>
    <dsp:sp modelId="{F7609759-49E2-4C00-B73C-CA23742190A2}">
      <dsp:nvSpPr>
        <dsp:cNvPr id="0" name=""/>
        <dsp:cNvSpPr/>
      </dsp:nvSpPr>
      <dsp:spPr>
        <a:xfrm>
          <a:off x="5015380" y="2210501"/>
          <a:ext cx="2026920" cy="2026920"/>
        </a:xfrm>
        <a:prstGeom prst="ellipse">
          <a:avLst/>
        </a:prstGeom>
        <a:solidFill>
          <a:schemeClr val="accent5">
            <a:alpha val="50000"/>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FA9703DB-02DB-409C-B28C-1ECA73E00C43}">
      <dsp:nvSpPr>
        <dsp:cNvPr id="0" name=""/>
        <dsp:cNvSpPr/>
      </dsp:nvSpPr>
      <dsp:spPr>
        <a:xfrm>
          <a:off x="7203643" y="1795272"/>
          <a:ext cx="2107996" cy="147675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155700" rtl="0">
            <a:lnSpc>
              <a:spcPct val="90000"/>
            </a:lnSpc>
            <a:spcBef>
              <a:spcPct val="0"/>
            </a:spcBef>
            <a:spcAft>
              <a:spcPct val="35000"/>
            </a:spcAft>
            <a:buNone/>
          </a:pPr>
          <a:r>
            <a:rPr lang="en-US" sz="2600" kern="1200"/>
            <a:t>Digital radiographs</a:t>
          </a:r>
        </a:p>
      </dsp:txBody>
      <dsp:txXfrm>
        <a:off x="7203643" y="1795272"/>
        <a:ext cx="2107996" cy="1476756"/>
      </dsp:txXfrm>
    </dsp:sp>
    <dsp:sp modelId="{72A364C6-0022-4055-B863-A9FB25392486}">
      <dsp:nvSpPr>
        <dsp:cNvPr id="0" name=""/>
        <dsp:cNvSpPr/>
      </dsp:nvSpPr>
      <dsp:spPr>
        <a:xfrm>
          <a:off x="4721071" y="3117402"/>
          <a:ext cx="2026920" cy="2026920"/>
        </a:xfrm>
        <a:prstGeom prst="ellipse">
          <a:avLst/>
        </a:prstGeom>
        <a:solidFill>
          <a:schemeClr val="accent5">
            <a:alpha val="50000"/>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942C17C0-C176-44A2-BCD9-08634460D987}">
      <dsp:nvSpPr>
        <dsp:cNvPr id="0" name=""/>
        <dsp:cNvSpPr/>
      </dsp:nvSpPr>
      <dsp:spPr>
        <a:xfrm>
          <a:off x="6879336" y="4314444"/>
          <a:ext cx="2107996" cy="147675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155700" rtl="0">
            <a:lnSpc>
              <a:spcPct val="90000"/>
            </a:lnSpc>
            <a:spcBef>
              <a:spcPct val="0"/>
            </a:spcBef>
            <a:spcAft>
              <a:spcPct val="35000"/>
            </a:spcAft>
            <a:buNone/>
          </a:pPr>
          <a:r>
            <a:rPr lang="en-US" sz="2600" kern="1200"/>
            <a:t>Digital substraction radiographs</a:t>
          </a:r>
        </a:p>
      </dsp:txBody>
      <dsp:txXfrm>
        <a:off x="6879336" y="4314444"/>
        <a:ext cx="2107996" cy="1476756"/>
      </dsp:txXfrm>
    </dsp:sp>
    <dsp:sp modelId="{93D1FE78-C8A0-45C0-A0F4-621866B33874}">
      <dsp:nvSpPr>
        <dsp:cNvPr id="0" name=""/>
        <dsp:cNvSpPr/>
      </dsp:nvSpPr>
      <dsp:spPr>
        <a:xfrm>
          <a:off x="3767608" y="3117402"/>
          <a:ext cx="2026920" cy="2026920"/>
        </a:xfrm>
        <a:prstGeom prst="ellipse">
          <a:avLst/>
        </a:prstGeom>
        <a:solidFill>
          <a:schemeClr val="accent5">
            <a:alpha val="50000"/>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969D4D85-98ED-486E-8A7A-9FF2DC9FFE9D}">
      <dsp:nvSpPr>
        <dsp:cNvPr id="0" name=""/>
        <dsp:cNvSpPr/>
      </dsp:nvSpPr>
      <dsp:spPr>
        <a:xfrm>
          <a:off x="1528267" y="4314444"/>
          <a:ext cx="2107996" cy="147675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155700" rtl="0">
            <a:lnSpc>
              <a:spcPct val="90000"/>
            </a:lnSpc>
            <a:spcBef>
              <a:spcPct val="0"/>
            </a:spcBef>
            <a:spcAft>
              <a:spcPct val="35000"/>
            </a:spcAft>
            <a:buNone/>
          </a:pPr>
          <a:r>
            <a:rPr lang="en-US" sz="2600" kern="1200"/>
            <a:t>Computed tomography</a:t>
          </a:r>
        </a:p>
      </dsp:txBody>
      <dsp:txXfrm>
        <a:off x="1528267" y="4314444"/>
        <a:ext cx="2107996" cy="1476756"/>
      </dsp:txXfrm>
    </dsp:sp>
    <dsp:sp modelId="{EEE1FCC6-8A0E-4818-A19E-38BE41EDE504}">
      <dsp:nvSpPr>
        <dsp:cNvPr id="0" name=""/>
        <dsp:cNvSpPr/>
      </dsp:nvSpPr>
      <dsp:spPr>
        <a:xfrm>
          <a:off x="3473299" y="2210501"/>
          <a:ext cx="2026920" cy="2026920"/>
        </a:xfrm>
        <a:prstGeom prst="ellipse">
          <a:avLst/>
        </a:prstGeom>
        <a:solidFill>
          <a:schemeClr val="accent5">
            <a:alpha val="50000"/>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800923CF-F15F-4863-A56F-D09C7E1F9A7D}">
      <dsp:nvSpPr>
        <dsp:cNvPr id="0" name=""/>
        <dsp:cNvSpPr/>
      </dsp:nvSpPr>
      <dsp:spPr>
        <a:xfrm>
          <a:off x="1203959" y="1795272"/>
          <a:ext cx="2107996" cy="147675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155700" rtl="0">
            <a:lnSpc>
              <a:spcPct val="90000"/>
            </a:lnSpc>
            <a:spcBef>
              <a:spcPct val="0"/>
            </a:spcBef>
            <a:spcAft>
              <a:spcPct val="35000"/>
            </a:spcAft>
            <a:buNone/>
          </a:pPr>
          <a:r>
            <a:rPr lang="en-US" sz="2600" kern="1200"/>
            <a:t>Tuned apperture computed tomography </a:t>
          </a:r>
        </a:p>
      </dsp:txBody>
      <dsp:txXfrm>
        <a:off x="1203959" y="1795272"/>
        <a:ext cx="2107996" cy="147675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22951F-C9DE-4C55-B57B-1E5057085059}" type="datetimeFigureOut">
              <a:rPr lang="en-IN" smtClean="0"/>
              <a:t>19-04-2023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E51E67-6E2E-4660-9636-6A9A79826A5B}" type="slidenum">
              <a:rPr lang="en-IN" smtClean="0"/>
              <a:t>‹#›</a:t>
            </a:fld>
            <a:endParaRPr lang="en-IN"/>
          </a:p>
        </p:txBody>
      </p:sp>
    </p:spTree>
    <p:extLst>
      <p:ext uri="{BB962C8B-B14F-4D97-AF65-F5344CB8AC3E}">
        <p14:creationId xmlns:p14="http://schemas.microsoft.com/office/powerpoint/2010/main" val="2302001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Ledermix</a:t>
            </a:r>
            <a:r>
              <a:rPr lang="en-US" sz="1200" kern="1200" dirty="0">
                <a:solidFill>
                  <a:schemeClr val="tx1"/>
                </a:solidFill>
                <a:effectLst/>
                <a:latin typeface="+mn-lt"/>
                <a:ea typeface="+mn-ea"/>
                <a:cs typeface="+mn-cs"/>
              </a:rPr>
              <a:t> is a drug combining tetracycline (</a:t>
            </a:r>
            <a:r>
              <a:rPr lang="en-US" sz="1200" kern="1200" dirty="0" err="1">
                <a:solidFill>
                  <a:schemeClr val="tx1"/>
                </a:solidFill>
                <a:effectLst/>
                <a:latin typeface="+mn-lt"/>
                <a:ea typeface="+mn-ea"/>
                <a:cs typeface="+mn-cs"/>
              </a:rPr>
              <a:t>demethylchlortetracycline</a:t>
            </a:r>
            <a:r>
              <a:rPr lang="en-US" sz="1200" kern="1200" dirty="0">
                <a:solidFill>
                  <a:schemeClr val="tx1"/>
                </a:solidFill>
                <a:effectLst/>
                <a:latin typeface="+mn-lt"/>
                <a:ea typeface="+mn-ea"/>
                <a:cs typeface="+mn-cs"/>
              </a:rPr>
              <a:t>) and corticosteroid (</a:t>
            </a:r>
            <a:r>
              <a:rPr lang="en-US" sz="1200" kern="1200" dirty="0" err="1">
                <a:solidFill>
                  <a:schemeClr val="tx1"/>
                </a:solidFill>
                <a:effectLst/>
                <a:latin typeface="+mn-lt"/>
                <a:ea typeface="+mn-ea"/>
                <a:cs typeface="+mn-cs"/>
              </a:rPr>
              <a:t>trimcinolone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acetonide</a:t>
            </a:r>
            <a:r>
              <a:rPr lang="en-US" sz="1200" kern="1200" dirty="0">
                <a:solidFill>
                  <a:schemeClr val="tx1"/>
                </a:solidFill>
                <a:effectLst/>
                <a:latin typeface="+mn-lt"/>
                <a:ea typeface="+mn-ea"/>
                <a:cs typeface="+mn-cs"/>
              </a:rPr>
              <a:t>) and has a synergistic effect on the inhibition of root resorption. It eliminates pulp space </a:t>
            </a:r>
            <a:r>
              <a:rPr lang="en-US" sz="1200" kern="1200" dirty="0" err="1">
                <a:solidFill>
                  <a:schemeClr val="tx1"/>
                </a:solidFill>
                <a:effectLst/>
                <a:latin typeface="+mn-lt"/>
                <a:ea typeface="+mn-ea"/>
                <a:cs typeface="+mn-cs"/>
              </a:rPr>
              <a:t>infectin</a:t>
            </a:r>
            <a:r>
              <a:rPr lang="en-US" sz="1200" kern="1200" dirty="0">
                <a:solidFill>
                  <a:schemeClr val="tx1"/>
                </a:solidFill>
                <a:effectLst/>
                <a:latin typeface="+mn-lt"/>
                <a:ea typeface="+mn-ea"/>
                <a:cs typeface="+mn-cs"/>
              </a:rPr>
              <a:t> as well as suppresses inflammation.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-Calcitonin </a:t>
            </a:r>
            <a:r>
              <a:rPr lang="en-US" sz="1200" kern="1200" baseline="30000" dirty="0">
                <a:solidFill>
                  <a:schemeClr val="tx1"/>
                </a:solidFill>
                <a:effectLst/>
                <a:latin typeface="+mn-lt"/>
                <a:ea typeface="+mn-ea"/>
                <a:cs typeface="+mn-cs"/>
              </a:rPr>
              <a:t>31</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is a polypeptide hormone. Resorbing cells are the only cells that have receptors for calcitonin. Use has been proposed in an attempt to control the resorption process</a:t>
            </a:r>
          </a:p>
          <a:p>
            <a:r>
              <a:rPr lang="en-US" sz="1200" kern="1200" dirty="0">
                <a:solidFill>
                  <a:schemeClr val="tx1"/>
                </a:solidFill>
                <a:effectLst/>
                <a:latin typeface="+mn-lt"/>
                <a:ea typeface="+mn-ea"/>
                <a:cs typeface="+mn-cs"/>
              </a:rPr>
              <a:t>Functions of calcitonin:</a:t>
            </a:r>
          </a:p>
          <a:p>
            <a:r>
              <a:rPr lang="en-US" sz="1200" kern="1200" dirty="0">
                <a:solidFill>
                  <a:schemeClr val="tx1"/>
                </a:solidFill>
                <a:effectLst/>
                <a:latin typeface="+mn-lt"/>
                <a:ea typeface="+mn-ea"/>
                <a:cs typeface="+mn-cs"/>
              </a:rPr>
              <a:t>-Directly inhibits </a:t>
            </a:r>
            <a:r>
              <a:rPr lang="en-US" sz="1200" kern="1200" dirty="0" err="1">
                <a:solidFill>
                  <a:schemeClr val="tx1"/>
                </a:solidFill>
                <a:effectLst/>
                <a:latin typeface="+mn-lt"/>
                <a:ea typeface="+mn-ea"/>
                <a:cs typeface="+mn-cs"/>
              </a:rPr>
              <a:t>osteoclastic</a:t>
            </a:r>
            <a:r>
              <a:rPr lang="en-US" sz="1200" kern="1200" dirty="0">
                <a:solidFill>
                  <a:schemeClr val="tx1"/>
                </a:solidFill>
                <a:effectLst/>
                <a:latin typeface="+mn-lt"/>
                <a:ea typeface="+mn-ea"/>
                <a:cs typeface="+mn-cs"/>
              </a:rPr>
              <a:t> activity, both in vivo and in vitro</a:t>
            </a:r>
          </a:p>
          <a:p>
            <a:r>
              <a:rPr lang="en-US" sz="1200" kern="1200" dirty="0">
                <a:solidFill>
                  <a:schemeClr val="tx1"/>
                </a:solidFill>
                <a:effectLst/>
                <a:latin typeface="+mn-lt"/>
                <a:ea typeface="+mn-ea"/>
                <a:cs typeface="+mn-cs"/>
              </a:rPr>
              <a:t>-The motility of osteoclasts is suppressed </a:t>
            </a:r>
          </a:p>
          <a:p>
            <a:r>
              <a:rPr lang="en-US" sz="1200" kern="1200" dirty="0">
                <a:solidFill>
                  <a:schemeClr val="tx1"/>
                </a:solidFill>
                <a:effectLst/>
                <a:latin typeface="+mn-lt"/>
                <a:ea typeface="+mn-ea"/>
                <a:cs typeface="+mn-cs"/>
              </a:rPr>
              <a:t>-Disappearance of clear zone </a:t>
            </a:r>
          </a:p>
          <a:p>
            <a:r>
              <a:rPr lang="en-US" sz="1200" kern="1200" dirty="0">
                <a:solidFill>
                  <a:schemeClr val="tx1"/>
                </a:solidFill>
                <a:effectLst/>
                <a:latin typeface="+mn-lt"/>
                <a:ea typeface="+mn-ea"/>
                <a:cs typeface="+mn-cs"/>
              </a:rPr>
              <a:t>-Overall decrease in the size of the cells </a:t>
            </a:r>
          </a:p>
          <a:p>
            <a:r>
              <a:rPr lang="en-US" sz="1200" kern="1200" dirty="0">
                <a:solidFill>
                  <a:schemeClr val="tx1"/>
                </a:solidFill>
                <a:effectLst/>
                <a:latin typeface="+mn-lt"/>
                <a:ea typeface="+mn-ea"/>
                <a:cs typeface="+mn-cs"/>
              </a:rPr>
              <a:t>-Suppresses inflammation</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79F00439-77F2-424C-9D80-EE6652C0AEB9}" type="slidenum">
              <a:rPr lang="en-US" smtClean="0"/>
              <a:pPr/>
              <a:t>22</a:t>
            </a:fld>
            <a:endParaRPr lang="en-US"/>
          </a:p>
        </p:txBody>
      </p:sp>
    </p:spTree>
    <p:extLst>
      <p:ext uri="{BB962C8B-B14F-4D97-AF65-F5344CB8AC3E}">
        <p14:creationId xmlns:p14="http://schemas.microsoft.com/office/powerpoint/2010/main" val="3601491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F00439-77F2-424C-9D80-EE6652C0AEB9}" type="slidenum">
              <a:rPr lang="en-US" smtClean="0"/>
              <a:pPr/>
              <a:t>25</a:t>
            </a:fld>
            <a:endParaRPr lang="en-US"/>
          </a:p>
        </p:txBody>
      </p:sp>
    </p:spTree>
    <p:extLst>
      <p:ext uri="{BB962C8B-B14F-4D97-AF65-F5344CB8AC3E}">
        <p14:creationId xmlns:p14="http://schemas.microsoft.com/office/powerpoint/2010/main" val="596489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7978E-39F7-49D1-B0F9-5EFD0F420BD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3AAE2243-A5A6-13F4-7ED0-C6C085F92E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35D8F142-B572-669C-59EF-08BC0FAB5A19}"/>
              </a:ext>
            </a:extLst>
          </p:cNvPr>
          <p:cNvSpPr>
            <a:spLocks noGrp="1"/>
          </p:cNvSpPr>
          <p:nvPr>
            <p:ph type="dt" sz="half" idx="10"/>
          </p:nvPr>
        </p:nvSpPr>
        <p:spPr/>
        <p:txBody>
          <a:bodyPr/>
          <a:lstStyle/>
          <a:p>
            <a:fld id="{174D1DB4-79F2-4B51-8B33-26730501F50C}" type="datetimeFigureOut">
              <a:rPr lang="en-IN" smtClean="0"/>
              <a:t>19-04-2023</a:t>
            </a:fld>
            <a:endParaRPr lang="en-IN"/>
          </a:p>
        </p:txBody>
      </p:sp>
      <p:sp>
        <p:nvSpPr>
          <p:cNvPr id="5" name="Footer Placeholder 4">
            <a:extLst>
              <a:ext uri="{FF2B5EF4-FFF2-40B4-BE49-F238E27FC236}">
                <a16:creationId xmlns:a16="http://schemas.microsoft.com/office/drawing/2014/main" id="{168CDD33-C362-0245-2B5C-7618EDA3753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1DB3362-FF7C-8594-323F-A83D864120D0}"/>
              </a:ext>
            </a:extLst>
          </p:cNvPr>
          <p:cNvSpPr>
            <a:spLocks noGrp="1"/>
          </p:cNvSpPr>
          <p:nvPr>
            <p:ph type="sldNum" sz="quarter" idx="12"/>
          </p:nvPr>
        </p:nvSpPr>
        <p:spPr/>
        <p:txBody>
          <a:bodyPr/>
          <a:lstStyle/>
          <a:p>
            <a:fld id="{A446A410-7A6E-4552-9D81-D541B17DDD9D}" type="slidenum">
              <a:rPr lang="en-IN" smtClean="0"/>
              <a:t>‹#›</a:t>
            </a:fld>
            <a:endParaRPr lang="en-IN"/>
          </a:p>
        </p:txBody>
      </p:sp>
    </p:spTree>
    <p:extLst>
      <p:ext uri="{BB962C8B-B14F-4D97-AF65-F5344CB8AC3E}">
        <p14:creationId xmlns:p14="http://schemas.microsoft.com/office/powerpoint/2010/main" val="2927255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3B169-33D4-57CC-56E2-12ACD2B2C51F}"/>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E9B697F8-0048-E981-E604-F64A9EE6090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51D07A2-DBC9-3D91-C79E-2149B34DF2DA}"/>
              </a:ext>
            </a:extLst>
          </p:cNvPr>
          <p:cNvSpPr>
            <a:spLocks noGrp="1"/>
          </p:cNvSpPr>
          <p:nvPr>
            <p:ph type="dt" sz="half" idx="10"/>
          </p:nvPr>
        </p:nvSpPr>
        <p:spPr/>
        <p:txBody>
          <a:bodyPr/>
          <a:lstStyle/>
          <a:p>
            <a:fld id="{174D1DB4-79F2-4B51-8B33-26730501F50C}" type="datetimeFigureOut">
              <a:rPr lang="en-IN" smtClean="0"/>
              <a:t>19-04-2023</a:t>
            </a:fld>
            <a:endParaRPr lang="en-IN"/>
          </a:p>
        </p:txBody>
      </p:sp>
      <p:sp>
        <p:nvSpPr>
          <p:cNvPr id="5" name="Footer Placeholder 4">
            <a:extLst>
              <a:ext uri="{FF2B5EF4-FFF2-40B4-BE49-F238E27FC236}">
                <a16:creationId xmlns:a16="http://schemas.microsoft.com/office/drawing/2014/main" id="{35DB74D4-461A-6C7A-551A-9C4E5F7EC14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80A47B9-790D-02C2-EB21-B503DFBCFA21}"/>
              </a:ext>
            </a:extLst>
          </p:cNvPr>
          <p:cNvSpPr>
            <a:spLocks noGrp="1"/>
          </p:cNvSpPr>
          <p:nvPr>
            <p:ph type="sldNum" sz="quarter" idx="12"/>
          </p:nvPr>
        </p:nvSpPr>
        <p:spPr/>
        <p:txBody>
          <a:bodyPr/>
          <a:lstStyle/>
          <a:p>
            <a:fld id="{A446A410-7A6E-4552-9D81-D541B17DDD9D}" type="slidenum">
              <a:rPr lang="en-IN" smtClean="0"/>
              <a:t>‹#›</a:t>
            </a:fld>
            <a:endParaRPr lang="en-IN"/>
          </a:p>
        </p:txBody>
      </p:sp>
    </p:spTree>
    <p:extLst>
      <p:ext uri="{BB962C8B-B14F-4D97-AF65-F5344CB8AC3E}">
        <p14:creationId xmlns:p14="http://schemas.microsoft.com/office/powerpoint/2010/main" val="598719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349141-4A95-0052-685F-E61F10D7851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F8A1602D-BC8A-260A-1DD0-CECD500A5AC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F07B84D-A670-FEF7-8AB6-C7BDDE0E9A44}"/>
              </a:ext>
            </a:extLst>
          </p:cNvPr>
          <p:cNvSpPr>
            <a:spLocks noGrp="1"/>
          </p:cNvSpPr>
          <p:nvPr>
            <p:ph type="dt" sz="half" idx="10"/>
          </p:nvPr>
        </p:nvSpPr>
        <p:spPr/>
        <p:txBody>
          <a:bodyPr/>
          <a:lstStyle/>
          <a:p>
            <a:fld id="{174D1DB4-79F2-4B51-8B33-26730501F50C}" type="datetimeFigureOut">
              <a:rPr lang="en-IN" smtClean="0"/>
              <a:t>19-04-2023</a:t>
            </a:fld>
            <a:endParaRPr lang="en-IN"/>
          </a:p>
        </p:txBody>
      </p:sp>
      <p:sp>
        <p:nvSpPr>
          <p:cNvPr id="5" name="Footer Placeholder 4">
            <a:extLst>
              <a:ext uri="{FF2B5EF4-FFF2-40B4-BE49-F238E27FC236}">
                <a16:creationId xmlns:a16="http://schemas.microsoft.com/office/drawing/2014/main" id="{2DA28F9B-2F80-328B-1931-6449BD4353E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F866EE9-205D-AA64-C617-BBEF82814685}"/>
              </a:ext>
            </a:extLst>
          </p:cNvPr>
          <p:cNvSpPr>
            <a:spLocks noGrp="1"/>
          </p:cNvSpPr>
          <p:nvPr>
            <p:ph type="sldNum" sz="quarter" idx="12"/>
          </p:nvPr>
        </p:nvSpPr>
        <p:spPr/>
        <p:txBody>
          <a:bodyPr/>
          <a:lstStyle/>
          <a:p>
            <a:fld id="{A446A410-7A6E-4552-9D81-D541B17DDD9D}" type="slidenum">
              <a:rPr lang="en-IN" smtClean="0"/>
              <a:t>‹#›</a:t>
            </a:fld>
            <a:endParaRPr lang="en-IN"/>
          </a:p>
        </p:txBody>
      </p:sp>
    </p:spTree>
    <p:extLst>
      <p:ext uri="{BB962C8B-B14F-4D97-AF65-F5344CB8AC3E}">
        <p14:creationId xmlns:p14="http://schemas.microsoft.com/office/powerpoint/2010/main" val="1248163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CA937-7F69-5927-4B00-1C3922B9791E}"/>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326DA67A-A017-259B-34B0-F7C43F2D24D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794B3EA-138A-D028-0440-F9A48038F521}"/>
              </a:ext>
            </a:extLst>
          </p:cNvPr>
          <p:cNvSpPr>
            <a:spLocks noGrp="1"/>
          </p:cNvSpPr>
          <p:nvPr>
            <p:ph type="dt" sz="half" idx="10"/>
          </p:nvPr>
        </p:nvSpPr>
        <p:spPr/>
        <p:txBody>
          <a:bodyPr/>
          <a:lstStyle/>
          <a:p>
            <a:fld id="{174D1DB4-79F2-4B51-8B33-26730501F50C}" type="datetimeFigureOut">
              <a:rPr lang="en-IN" smtClean="0"/>
              <a:t>19-04-2023</a:t>
            </a:fld>
            <a:endParaRPr lang="en-IN"/>
          </a:p>
        </p:txBody>
      </p:sp>
      <p:sp>
        <p:nvSpPr>
          <p:cNvPr id="5" name="Footer Placeholder 4">
            <a:extLst>
              <a:ext uri="{FF2B5EF4-FFF2-40B4-BE49-F238E27FC236}">
                <a16:creationId xmlns:a16="http://schemas.microsoft.com/office/drawing/2014/main" id="{58219A89-0838-46F0-B0D0-13FA67282DB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351D8EC-1A49-6ADE-586A-16D6E5C91233}"/>
              </a:ext>
            </a:extLst>
          </p:cNvPr>
          <p:cNvSpPr>
            <a:spLocks noGrp="1"/>
          </p:cNvSpPr>
          <p:nvPr>
            <p:ph type="sldNum" sz="quarter" idx="12"/>
          </p:nvPr>
        </p:nvSpPr>
        <p:spPr/>
        <p:txBody>
          <a:bodyPr/>
          <a:lstStyle/>
          <a:p>
            <a:fld id="{A446A410-7A6E-4552-9D81-D541B17DDD9D}" type="slidenum">
              <a:rPr lang="en-IN" smtClean="0"/>
              <a:t>‹#›</a:t>
            </a:fld>
            <a:endParaRPr lang="en-IN"/>
          </a:p>
        </p:txBody>
      </p:sp>
    </p:spTree>
    <p:extLst>
      <p:ext uri="{BB962C8B-B14F-4D97-AF65-F5344CB8AC3E}">
        <p14:creationId xmlns:p14="http://schemas.microsoft.com/office/powerpoint/2010/main" val="459388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808F9-0FBF-B6C4-1139-CCD4DB59AD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DC927176-CA26-B576-98AF-C2E1DCA2EA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8B953E-6E95-9342-AB7A-74094588F498}"/>
              </a:ext>
            </a:extLst>
          </p:cNvPr>
          <p:cNvSpPr>
            <a:spLocks noGrp="1"/>
          </p:cNvSpPr>
          <p:nvPr>
            <p:ph type="dt" sz="half" idx="10"/>
          </p:nvPr>
        </p:nvSpPr>
        <p:spPr/>
        <p:txBody>
          <a:bodyPr/>
          <a:lstStyle/>
          <a:p>
            <a:fld id="{174D1DB4-79F2-4B51-8B33-26730501F50C}" type="datetimeFigureOut">
              <a:rPr lang="en-IN" smtClean="0"/>
              <a:t>19-04-2023</a:t>
            </a:fld>
            <a:endParaRPr lang="en-IN"/>
          </a:p>
        </p:txBody>
      </p:sp>
      <p:sp>
        <p:nvSpPr>
          <p:cNvPr id="5" name="Footer Placeholder 4">
            <a:extLst>
              <a:ext uri="{FF2B5EF4-FFF2-40B4-BE49-F238E27FC236}">
                <a16:creationId xmlns:a16="http://schemas.microsoft.com/office/drawing/2014/main" id="{638630C2-C027-B555-EBBF-BCE013609CF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C79D393-51C7-D4D9-124C-21842FF8832F}"/>
              </a:ext>
            </a:extLst>
          </p:cNvPr>
          <p:cNvSpPr>
            <a:spLocks noGrp="1"/>
          </p:cNvSpPr>
          <p:nvPr>
            <p:ph type="sldNum" sz="quarter" idx="12"/>
          </p:nvPr>
        </p:nvSpPr>
        <p:spPr/>
        <p:txBody>
          <a:bodyPr/>
          <a:lstStyle/>
          <a:p>
            <a:fld id="{A446A410-7A6E-4552-9D81-D541B17DDD9D}" type="slidenum">
              <a:rPr lang="en-IN" smtClean="0"/>
              <a:t>‹#›</a:t>
            </a:fld>
            <a:endParaRPr lang="en-IN"/>
          </a:p>
        </p:txBody>
      </p:sp>
    </p:spTree>
    <p:extLst>
      <p:ext uri="{BB962C8B-B14F-4D97-AF65-F5344CB8AC3E}">
        <p14:creationId xmlns:p14="http://schemas.microsoft.com/office/powerpoint/2010/main" val="3053981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DDDD3-1545-939A-A86D-593DEB26BCE3}"/>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4FB4399A-42D1-9281-B43B-7875D7E1C13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D7A94997-C961-6C8C-47C2-BF3370CFC25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EC6F636C-F1EE-0B18-7404-23DAC76EB708}"/>
              </a:ext>
            </a:extLst>
          </p:cNvPr>
          <p:cNvSpPr>
            <a:spLocks noGrp="1"/>
          </p:cNvSpPr>
          <p:nvPr>
            <p:ph type="dt" sz="half" idx="10"/>
          </p:nvPr>
        </p:nvSpPr>
        <p:spPr/>
        <p:txBody>
          <a:bodyPr/>
          <a:lstStyle/>
          <a:p>
            <a:fld id="{174D1DB4-79F2-4B51-8B33-26730501F50C}" type="datetimeFigureOut">
              <a:rPr lang="en-IN" smtClean="0"/>
              <a:t>19-04-2023</a:t>
            </a:fld>
            <a:endParaRPr lang="en-IN"/>
          </a:p>
        </p:txBody>
      </p:sp>
      <p:sp>
        <p:nvSpPr>
          <p:cNvPr id="6" name="Footer Placeholder 5">
            <a:extLst>
              <a:ext uri="{FF2B5EF4-FFF2-40B4-BE49-F238E27FC236}">
                <a16:creationId xmlns:a16="http://schemas.microsoft.com/office/drawing/2014/main" id="{F2641F4E-A24E-A899-400C-A859DFA6FD44}"/>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5C5C7EF3-C8C5-B8ED-4C9D-03BDB2196AAE}"/>
              </a:ext>
            </a:extLst>
          </p:cNvPr>
          <p:cNvSpPr>
            <a:spLocks noGrp="1"/>
          </p:cNvSpPr>
          <p:nvPr>
            <p:ph type="sldNum" sz="quarter" idx="12"/>
          </p:nvPr>
        </p:nvSpPr>
        <p:spPr/>
        <p:txBody>
          <a:bodyPr/>
          <a:lstStyle/>
          <a:p>
            <a:fld id="{A446A410-7A6E-4552-9D81-D541B17DDD9D}" type="slidenum">
              <a:rPr lang="en-IN" smtClean="0"/>
              <a:t>‹#›</a:t>
            </a:fld>
            <a:endParaRPr lang="en-IN"/>
          </a:p>
        </p:txBody>
      </p:sp>
    </p:spTree>
    <p:extLst>
      <p:ext uri="{BB962C8B-B14F-4D97-AF65-F5344CB8AC3E}">
        <p14:creationId xmlns:p14="http://schemas.microsoft.com/office/powerpoint/2010/main" val="1151864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1052B-D2E0-D5A5-0F30-43AD2810151E}"/>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CA393998-F39C-6AAF-3C9B-61B5A7AD4D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CEB8FC-828A-F8BB-D974-CA2561C643F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39CB46C6-65FA-A169-89A1-B81154BBB5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C207F82-2CC5-E675-8A48-047AE7AC8EC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08630DFD-73B8-B08E-8348-D9787DD043D9}"/>
              </a:ext>
            </a:extLst>
          </p:cNvPr>
          <p:cNvSpPr>
            <a:spLocks noGrp="1"/>
          </p:cNvSpPr>
          <p:nvPr>
            <p:ph type="dt" sz="half" idx="10"/>
          </p:nvPr>
        </p:nvSpPr>
        <p:spPr/>
        <p:txBody>
          <a:bodyPr/>
          <a:lstStyle/>
          <a:p>
            <a:fld id="{174D1DB4-79F2-4B51-8B33-26730501F50C}" type="datetimeFigureOut">
              <a:rPr lang="en-IN" smtClean="0"/>
              <a:t>19-04-2023</a:t>
            </a:fld>
            <a:endParaRPr lang="en-IN"/>
          </a:p>
        </p:txBody>
      </p:sp>
      <p:sp>
        <p:nvSpPr>
          <p:cNvPr id="8" name="Footer Placeholder 7">
            <a:extLst>
              <a:ext uri="{FF2B5EF4-FFF2-40B4-BE49-F238E27FC236}">
                <a16:creationId xmlns:a16="http://schemas.microsoft.com/office/drawing/2014/main" id="{BD15994A-AE39-866A-D47E-51976BC3BD45}"/>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661AC646-063B-8D71-80FF-CDB4BF77D57D}"/>
              </a:ext>
            </a:extLst>
          </p:cNvPr>
          <p:cNvSpPr>
            <a:spLocks noGrp="1"/>
          </p:cNvSpPr>
          <p:nvPr>
            <p:ph type="sldNum" sz="quarter" idx="12"/>
          </p:nvPr>
        </p:nvSpPr>
        <p:spPr/>
        <p:txBody>
          <a:bodyPr/>
          <a:lstStyle/>
          <a:p>
            <a:fld id="{A446A410-7A6E-4552-9D81-D541B17DDD9D}" type="slidenum">
              <a:rPr lang="en-IN" smtClean="0"/>
              <a:t>‹#›</a:t>
            </a:fld>
            <a:endParaRPr lang="en-IN"/>
          </a:p>
        </p:txBody>
      </p:sp>
    </p:spTree>
    <p:extLst>
      <p:ext uri="{BB962C8B-B14F-4D97-AF65-F5344CB8AC3E}">
        <p14:creationId xmlns:p14="http://schemas.microsoft.com/office/powerpoint/2010/main" val="1108036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623D2-BCC0-5E1E-6480-90445A292701}"/>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860E444B-D6F5-F7A8-E68A-14CD01C8E4E3}"/>
              </a:ext>
            </a:extLst>
          </p:cNvPr>
          <p:cNvSpPr>
            <a:spLocks noGrp="1"/>
          </p:cNvSpPr>
          <p:nvPr>
            <p:ph type="dt" sz="half" idx="10"/>
          </p:nvPr>
        </p:nvSpPr>
        <p:spPr/>
        <p:txBody>
          <a:bodyPr/>
          <a:lstStyle/>
          <a:p>
            <a:fld id="{174D1DB4-79F2-4B51-8B33-26730501F50C}" type="datetimeFigureOut">
              <a:rPr lang="en-IN" smtClean="0"/>
              <a:t>19-04-2023</a:t>
            </a:fld>
            <a:endParaRPr lang="en-IN"/>
          </a:p>
        </p:txBody>
      </p:sp>
      <p:sp>
        <p:nvSpPr>
          <p:cNvPr id="4" name="Footer Placeholder 3">
            <a:extLst>
              <a:ext uri="{FF2B5EF4-FFF2-40B4-BE49-F238E27FC236}">
                <a16:creationId xmlns:a16="http://schemas.microsoft.com/office/drawing/2014/main" id="{41573D7E-EE8D-77FA-F57A-CC74395869AE}"/>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A015DAC3-58FB-AB74-B831-FD4192A4E18C}"/>
              </a:ext>
            </a:extLst>
          </p:cNvPr>
          <p:cNvSpPr>
            <a:spLocks noGrp="1"/>
          </p:cNvSpPr>
          <p:nvPr>
            <p:ph type="sldNum" sz="quarter" idx="12"/>
          </p:nvPr>
        </p:nvSpPr>
        <p:spPr/>
        <p:txBody>
          <a:bodyPr/>
          <a:lstStyle/>
          <a:p>
            <a:fld id="{A446A410-7A6E-4552-9D81-D541B17DDD9D}" type="slidenum">
              <a:rPr lang="en-IN" smtClean="0"/>
              <a:t>‹#›</a:t>
            </a:fld>
            <a:endParaRPr lang="en-IN"/>
          </a:p>
        </p:txBody>
      </p:sp>
    </p:spTree>
    <p:extLst>
      <p:ext uri="{BB962C8B-B14F-4D97-AF65-F5344CB8AC3E}">
        <p14:creationId xmlns:p14="http://schemas.microsoft.com/office/powerpoint/2010/main" val="1443850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A8145A-FAEB-78E5-8FF4-5AE416B5F5C6}"/>
              </a:ext>
            </a:extLst>
          </p:cNvPr>
          <p:cNvSpPr>
            <a:spLocks noGrp="1"/>
          </p:cNvSpPr>
          <p:nvPr>
            <p:ph type="dt" sz="half" idx="10"/>
          </p:nvPr>
        </p:nvSpPr>
        <p:spPr/>
        <p:txBody>
          <a:bodyPr/>
          <a:lstStyle/>
          <a:p>
            <a:fld id="{174D1DB4-79F2-4B51-8B33-26730501F50C}" type="datetimeFigureOut">
              <a:rPr lang="en-IN" smtClean="0"/>
              <a:t>19-04-2023</a:t>
            </a:fld>
            <a:endParaRPr lang="en-IN"/>
          </a:p>
        </p:txBody>
      </p:sp>
      <p:sp>
        <p:nvSpPr>
          <p:cNvPr id="3" name="Footer Placeholder 2">
            <a:extLst>
              <a:ext uri="{FF2B5EF4-FFF2-40B4-BE49-F238E27FC236}">
                <a16:creationId xmlns:a16="http://schemas.microsoft.com/office/drawing/2014/main" id="{1AA80756-F832-3A88-4D50-64787948969A}"/>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8A0AD9D7-46BA-1B09-BC0E-E36EAE717C4D}"/>
              </a:ext>
            </a:extLst>
          </p:cNvPr>
          <p:cNvSpPr>
            <a:spLocks noGrp="1"/>
          </p:cNvSpPr>
          <p:nvPr>
            <p:ph type="sldNum" sz="quarter" idx="12"/>
          </p:nvPr>
        </p:nvSpPr>
        <p:spPr/>
        <p:txBody>
          <a:bodyPr/>
          <a:lstStyle/>
          <a:p>
            <a:fld id="{A446A410-7A6E-4552-9D81-D541B17DDD9D}" type="slidenum">
              <a:rPr lang="en-IN" smtClean="0"/>
              <a:t>‹#›</a:t>
            </a:fld>
            <a:endParaRPr lang="en-IN"/>
          </a:p>
        </p:txBody>
      </p:sp>
    </p:spTree>
    <p:extLst>
      <p:ext uri="{BB962C8B-B14F-4D97-AF65-F5344CB8AC3E}">
        <p14:creationId xmlns:p14="http://schemas.microsoft.com/office/powerpoint/2010/main" val="293281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2EF61-C1D3-1AB3-E159-CDB8451CB6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CFF7925C-044D-79DD-48FA-39B1BDEE78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99762971-13BF-C31A-D6A2-82621D6EFF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437737-C39F-ABEA-7AE9-08488981ACF9}"/>
              </a:ext>
            </a:extLst>
          </p:cNvPr>
          <p:cNvSpPr>
            <a:spLocks noGrp="1"/>
          </p:cNvSpPr>
          <p:nvPr>
            <p:ph type="dt" sz="half" idx="10"/>
          </p:nvPr>
        </p:nvSpPr>
        <p:spPr/>
        <p:txBody>
          <a:bodyPr/>
          <a:lstStyle/>
          <a:p>
            <a:fld id="{174D1DB4-79F2-4B51-8B33-26730501F50C}" type="datetimeFigureOut">
              <a:rPr lang="en-IN" smtClean="0"/>
              <a:t>19-04-2023</a:t>
            </a:fld>
            <a:endParaRPr lang="en-IN"/>
          </a:p>
        </p:txBody>
      </p:sp>
      <p:sp>
        <p:nvSpPr>
          <p:cNvPr id="6" name="Footer Placeholder 5">
            <a:extLst>
              <a:ext uri="{FF2B5EF4-FFF2-40B4-BE49-F238E27FC236}">
                <a16:creationId xmlns:a16="http://schemas.microsoft.com/office/drawing/2014/main" id="{60A22445-52ED-E8C8-3BB4-6BA523B6AE7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823051A4-0583-1F13-A417-E83A270DC246}"/>
              </a:ext>
            </a:extLst>
          </p:cNvPr>
          <p:cNvSpPr>
            <a:spLocks noGrp="1"/>
          </p:cNvSpPr>
          <p:nvPr>
            <p:ph type="sldNum" sz="quarter" idx="12"/>
          </p:nvPr>
        </p:nvSpPr>
        <p:spPr/>
        <p:txBody>
          <a:bodyPr/>
          <a:lstStyle/>
          <a:p>
            <a:fld id="{A446A410-7A6E-4552-9D81-D541B17DDD9D}" type="slidenum">
              <a:rPr lang="en-IN" smtClean="0"/>
              <a:t>‹#›</a:t>
            </a:fld>
            <a:endParaRPr lang="en-IN"/>
          </a:p>
        </p:txBody>
      </p:sp>
    </p:spTree>
    <p:extLst>
      <p:ext uri="{BB962C8B-B14F-4D97-AF65-F5344CB8AC3E}">
        <p14:creationId xmlns:p14="http://schemas.microsoft.com/office/powerpoint/2010/main" val="3169343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C09B4-91CF-37E7-9F0B-19E6DB140A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156DE88B-5FE5-C7CB-1800-A1D0E8E8AA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0573F2D7-55B7-165C-24FF-501F67B446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76FFE0-020B-D218-71B2-6AE07C923C85}"/>
              </a:ext>
            </a:extLst>
          </p:cNvPr>
          <p:cNvSpPr>
            <a:spLocks noGrp="1"/>
          </p:cNvSpPr>
          <p:nvPr>
            <p:ph type="dt" sz="half" idx="10"/>
          </p:nvPr>
        </p:nvSpPr>
        <p:spPr/>
        <p:txBody>
          <a:bodyPr/>
          <a:lstStyle/>
          <a:p>
            <a:fld id="{174D1DB4-79F2-4B51-8B33-26730501F50C}" type="datetimeFigureOut">
              <a:rPr lang="en-IN" smtClean="0"/>
              <a:t>19-04-2023</a:t>
            </a:fld>
            <a:endParaRPr lang="en-IN"/>
          </a:p>
        </p:txBody>
      </p:sp>
      <p:sp>
        <p:nvSpPr>
          <p:cNvPr id="6" name="Footer Placeholder 5">
            <a:extLst>
              <a:ext uri="{FF2B5EF4-FFF2-40B4-BE49-F238E27FC236}">
                <a16:creationId xmlns:a16="http://schemas.microsoft.com/office/drawing/2014/main" id="{12E56DBA-8EC6-70C3-EE03-FD94B2013C86}"/>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D8D6672F-A8A4-C08E-E491-6F507315610A}"/>
              </a:ext>
            </a:extLst>
          </p:cNvPr>
          <p:cNvSpPr>
            <a:spLocks noGrp="1"/>
          </p:cNvSpPr>
          <p:nvPr>
            <p:ph type="sldNum" sz="quarter" idx="12"/>
          </p:nvPr>
        </p:nvSpPr>
        <p:spPr/>
        <p:txBody>
          <a:bodyPr/>
          <a:lstStyle/>
          <a:p>
            <a:fld id="{A446A410-7A6E-4552-9D81-D541B17DDD9D}" type="slidenum">
              <a:rPr lang="en-IN" smtClean="0"/>
              <a:t>‹#›</a:t>
            </a:fld>
            <a:endParaRPr lang="en-IN"/>
          </a:p>
        </p:txBody>
      </p:sp>
    </p:spTree>
    <p:extLst>
      <p:ext uri="{BB962C8B-B14F-4D97-AF65-F5344CB8AC3E}">
        <p14:creationId xmlns:p14="http://schemas.microsoft.com/office/powerpoint/2010/main" val="3647386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F64664-EE0F-0ABB-03BE-1383DD962C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6666E5BD-2F5E-7D6C-32A9-448E8C5306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33BC2F1-0F50-C820-D935-8E79FFCC36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4D1DB4-79F2-4B51-8B33-26730501F50C}" type="datetimeFigureOut">
              <a:rPr lang="en-IN" smtClean="0"/>
              <a:t>19-04-2023</a:t>
            </a:fld>
            <a:endParaRPr lang="en-IN"/>
          </a:p>
        </p:txBody>
      </p:sp>
      <p:sp>
        <p:nvSpPr>
          <p:cNvPr id="5" name="Footer Placeholder 4">
            <a:extLst>
              <a:ext uri="{FF2B5EF4-FFF2-40B4-BE49-F238E27FC236}">
                <a16:creationId xmlns:a16="http://schemas.microsoft.com/office/drawing/2014/main" id="{87FF7B1F-5EF2-4901-9323-3774FA4314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6C9B2EF4-A832-E774-6025-124EB8239B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46A410-7A6E-4552-9D81-D541B17DDD9D}" type="slidenum">
              <a:rPr lang="en-IN" smtClean="0"/>
              <a:t>‹#›</a:t>
            </a:fld>
            <a:endParaRPr lang="en-IN"/>
          </a:p>
        </p:txBody>
      </p:sp>
    </p:spTree>
    <p:extLst>
      <p:ext uri="{BB962C8B-B14F-4D97-AF65-F5344CB8AC3E}">
        <p14:creationId xmlns:p14="http://schemas.microsoft.com/office/powerpoint/2010/main" val="36845387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72343" y="381001"/>
            <a:ext cx="998582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rPr>
              <a:t>RUNGTA COLLEGE OF DENTAL SCIENCES &amp; RESEARCH </a:t>
            </a:r>
          </a:p>
        </p:txBody>
      </p:sp>
      <p:sp>
        <p:nvSpPr>
          <p:cNvPr id="4" name="TextBox 3"/>
          <p:cNvSpPr txBox="1"/>
          <p:nvPr/>
        </p:nvSpPr>
        <p:spPr>
          <a:xfrm>
            <a:off x="145141" y="2467428"/>
            <a:ext cx="833638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rPr>
              <a:t>TITLE OF THE TOPIC- ROOT RESORPTION </a:t>
            </a:r>
          </a:p>
        </p:txBody>
      </p:sp>
      <p:sp>
        <p:nvSpPr>
          <p:cNvPr id="6" name="TextBox 5"/>
          <p:cNvSpPr txBox="1"/>
          <p:nvPr/>
        </p:nvSpPr>
        <p:spPr>
          <a:xfrm>
            <a:off x="203200" y="5715000"/>
            <a:ext cx="11393714"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rPr>
              <a:t>DEPARTMENT OF CONSERVATIVE DENTISTRY AND ENDODONTICS  </a:t>
            </a: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5781" r="15781"/>
          <a:stretch/>
        </p:blipFill>
        <p:spPr>
          <a:xfrm>
            <a:off x="0" y="-14515"/>
            <a:ext cx="1857828" cy="2114550"/>
          </a:xfrm>
          <a:prstGeom prst="rect">
            <a:avLst/>
          </a:prstGeom>
        </p:spPr>
      </p:pic>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795863-2509-495E-A4D3-2D1EB08AA32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7440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VALUATION OF EXTERNAL APICAL ROOT RESORPTIONIN SUBJECTS TREATED WITH PRE-ADJUSTED EDGEWISEAND BEGGS MECHANO - THERAPY -A COMPARATIVE RADIOGRAPHIC STUD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600200"/>
            <a:ext cx="6295192" cy="4191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457200" y="236745"/>
            <a:ext cx="11119120" cy="83099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2400" dirty="0">
                <a:solidFill>
                  <a:srgbClr val="000000"/>
                </a:solidFill>
                <a:latin typeface="Verdana" pitchFamily="34" charset="0"/>
                <a:cs typeface="Arial" pitchFamily="34" charset="0"/>
              </a:rPr>
              <a:t> A four-grade ordinal scale to determine the degree of EARR  </a:t>
            </a:r>
          </a:p>
          <a:p>
            <a:pPr algn="r" fontAlgn="base">
              <a:spcBef>
                <a:spcPct val="0"/>
              </a:spcBef>
              <a:spcAft>
                <a:spcPct val="0"/>
              </a:spcAft>
            </a:pPr>
            <a:r>
              <a:rPr lang="en-US" sz="2400" dirty="0">
                <a:solidFill>
                  <a:srgbClr val="000000"/>
                </a:solidFill>
                <a:latin typeface="Verdana" pitchFamily="34" charset="0"/>
                <a:cs typeface="Arial" pitchFamily="34" charset="0"/>
              </a:rPr>
              <a:t>Sharpe et al</a:t>
            </a:r>
            <a:endParaRPr lang="en-US" sz="5400" dirty="0">
              <a:latin typeface="Arial" pitchFamily="34" charset="0"/>
              <a:cs typeface="Arial" pitchFamily="34" charset="0"/>
            </a:endParaRPr>
          </a:p>
        </p:txBody>
      </p:sp>
      <p:sp>
        <p:nvSpPr>
          <p:cNvPr id="7" name="Rectangle 6"/>
          <p:cNvSpPr/>
          <p:nvPr/>
        </p:nvSpPr>
        <p:spPr>
          <a:xfrm>
            <a:off x="7315200" y="1371600"/>
            <a:ext cx="4451620" cy="5016758"/>
          </a:xfrm>
          <a:prstGeom prst="rect">
            <a:avLst/>
          </a:prstGeom>
        </p:spPr>
        <p:txBody>
          <a:bodyPr wrap="square">
            <a:spAutoFit/>
          </a:bodyPr>
          <a:lstStyle/>
          <a:p>
            <a:pPr>
              <a:lnSpc>
                <a:spcPct val="200000"/>
              </a:lnSpc>
            </a:pPr>
            <a:r>
              <a:rPr lang="en-US" sz="2000" b="1" dirty="0"/>
              <a:t>0= No apical root resorption</a:t>
            </a:r>
            <a:br>
              <a:rPr lang="en-US" sz="2000" b="1" dirty="0"/>
            </a:br>
            <a:r>
              <a:rPr lang="en-US" sz="2000" b="1" dirty="0"/>
              <a:t>1= Slight blunting of the root apex.</a:t>
            </a:r>
            <a:br>
              <a:rPr lang="en-US" sz="2000" b="1" dirty="0"/>
            </a:br>
            <a:r>
              <a:rPr lang="en-US" sz="2000" b="1" dirty="0"/>
              <a:t>2 = Moderate resorption of root apex beyond blunting &amp; up to one-third of root length.</a:t>
            </a:r>
            <a:br>
              <a:rPr lang="en-US" sz="2000" b="1" dirty="0"/>
            </a:br>
            <a:r>
              <a:rPr lang="en-US" sz="2000" b="1" dirty="0"/>
              <a:t>3 = Excessive (severe) resorption of the root apex beyond one-third of the root length.</a:t>
            </a:r>
          </a:p>
        </p:txBody>
      </p:sp>
    </p:spTree>
    <p:extLst>
      <p:ext uri="{BB962C8B-B14F-4D97-AF65-F5344CB8AC3E}">
        <p14:creationId xmlns:p14="http://schemas.microsoft.com/office/powerpoint/2010/main" val="690233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1349"/>
            <a:ext cx="2667000" cy="685800"/>
          </a:xfrm>
        </p:spPr>
        <p:txBody>
          <a:bodyPr>
            <a:normAutofit fontScale="90000"/>
          </a:bodyPr>
          <a:lstStyle/>
          <a:p>
            <a:r>
              <a:rPr lang="en-US" b="1" u="sng" dirty="0">
                <a:solidFill>
                  <a:schemeClr val="tx1"/>
                </a:solidFill>
                <a:effectLst>
                  <a:outerShdw blurRad="38100" dist="38100" dir="2700000" algn="tl">
                    <a:srgbClr val="000000">
                      <a:alpha val="43137"/>
                    </a:srgbClr>
                  </a:outerShdw>
                </a:effectLst>
              </a:rPr>
              <a:t>Treatment</a:t>
            </a:r>
            <a:endParaRPr lang="en-US" u="sng" dirty="0">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81000" y="957149"/>
            <a:ext cx="11506200" cy="5596051"/>
          </a:xfrm>
        </p:spPr>
        <p:txBody>
          <a:bodyPr>
            <a:normAutofit/>
          </a:bodyPr>
          <a:lstStyle/>
          <a:p>
            <a:pPr>
              <a:lnSpc>
                <a:spcPct val="160000"/>
              </a:lnSpc>
            </a:pPr>
            <a:r>
              <a:rPr lang="en-US" dirty="0"/>
              <a:t>Endo therapy for removing the stimulus. WL- </a:t>
            </a:r>
            <a:r>
              <a:rPr lang="en-US" dirty="0" err="1"/>
              <a:t>Weine’s</a:t>
            </a:r>
            <a:r>
              <a:rPr lang="en-US" dirty="0"/>
              <a:t> method/ Electronic measurement.</a:t>
            </a:r>
          </a:p>
          <a:p>
            <a:r>
              <a:rPr lang="en-US" dirty="0" err="1"/>
              <a:t>Intracanal</a:t>
            </a:r>
            <a:r>
              <a:rPr lang="en-US" dirty="0"/>
              <a:t> medicaments</a:t>
            </a:r>
          </a:p>
          <a:p>
            <a:pPr lvl="1">
              <a:buFont typeface="Wingdings" panose="05000000000000000000" pitchFamily="2" charset="2"/>
              <a:buChar char="Ø"/>
            </a:pPr>
            <a:r>
              <a:rPr lang="en-US" sz="2400" dirty="0"/>
              <a:t>Calcium hydroxide</a:t>
            </a:r>
          </a:p>
          <a:p>
            <a:pPr lvl="1" indent="-342900">
              <a:buFont typeface="Wingdings" panose="05000000000000000000" pitchFamily="2" charset="2"/>
              <a:buChar char="Ø"/>
            </a:pPr>
            <a:r>
              <a:rPr lang="en-US" sz="2400" dirty="0" err="1">
                <a:solidFill>
                  <a:schemeClr val="tx1"/>
                </a:solidFill>
              </a:rPr>
              <a:t>Ca</a:t>
            </a:r>
            <a:r>
              <a:rPr lang="en-US" sz="2400" dirty="0">
                <a:solidFill>
                  <a:schemeClr val="tx1"/>
                </a:solidFill>
              </a:rPr>
              <a:t>(OH)</a:t>
            </a:r>
            <a:r>
              <a:rPr lang="en-US" sz="2400" baseline="-25000" dirty="0">
                <a:solidFill>
                  <a:schemeClr val="tx1"/>
                </a:solidFill>
              </a:rPr>
              <a:t>2 </a:t>
            </a:r>
            <a:r>
              <a:rPr lang="en-US" sz="2400" dirty="0">
                <a:solidFill>
                  <a:schemeClr val="tx1"/>
                </a:solidFill>
              </a:rPr>
              <a:t>– </a:t>
            </a:r>
            <a:r>
              <a:rPr lang="en-US" sz="2400" i="1" dirty="0" err="1">
                <a:solidFill>
                  <a:schemeClr val="tx1"/>
                </a:solidFill>
              </a:rPr>
              <a:t>synergestic</a:t>
            </a:r>
            <a:r>
              <a:rPr lang="en-US" sz="2400" i="1" dirty="0">
                <a:solidFill>
                  <a:schemeClr val="tx1"/>
                </a:solidFill>
              </a:rPr>
              <a:t> effect  </a:t>
            </a:r>
            <a:r>
              <a:rPr lang="en-US" sz="2400" dirty="0">
                <a:solidFill>
                  <a:schemeClr val="tx1"/>
                </a:solidFill>
              </a:rPr>
              <a:t>in conjunction with </a:t>
            </a:r>
            <a:r>
              <a:rPr lang="en-US" sz="2400" dirty="0" err="1">
                <a:solidFill>
                  <a:schemeClr val="tx1"/>
                </a:solidFill>
              </a:rPr>
              <a:t>NaOCl</a:t>
            </a:r>
            <a:r>
              <a:rPr lang="en-US" sz="2400" dirty="0">
                <a:solidFill>
                  <a:schemeClr val="tx1"/>
                </a:solidFill>
              </a:rPr>
              <a:t>. </a:t>
            </a:r>
          </a:p>
          <a:p>
            <a:pPr marL="297180" lvl="1" indent="0">
              <a:buNone/>
            </a:pPr>
            <a:r>
              <a:rPr lang="en-US" sz="2400" dirty="0">
                <a:solidFill>
                  <a:schemeClr val="tx1"/>
                </a:solidFill>
              </a:rPr>
              <a:t>  </a:t>
            </a:r>
            <a:r>
              <a:rPr lang="en-US" sz="2400" dirty="0" err="1">
                <a:solidFill>
                  <a:schemeClr val="tx1"/>
                </a:solidFill>
              </a:rPr>
              <a:t>Ca</a:t>
            </a:r>
            <a:r>
              <a:rPr lang="en-US" sz="2400" dirty="0">
                <a:solidFill>
                  <a:schemeClr val="tx1"/>
                </a:solidFill>
              </a:rPr>
              <a:t>(OH)</a:t>
            </a:r>
            <a:r>
              <a:rPr lang="en-US" sz="2400" baseline="-25000" dirty="0">
                <a:solidFill>
                  <a:schemeClr val="tx1"/>
                </a:solidFill>
              </a:rPr>
              <a:t>2 </a:t>
            </a:r>
            <a:r>
              <a:rPr lang="en-US" sz="2400" dirty="0">
                <a:solidFill>
                  <a:schemeClr val="tx1"/>
                </a:solidFill>
              </a:rPr>
              <a:t>effectively necrotizes the granulation tissue, and makes the   necrotic tissue more soluble to </a:t>
            </a:r>
            <a:r>
              <a:rPr lang="en-US" sz="2400" dirty="0" err="1">
                <a:solidFill>
                  <a:schemeClr val="tx1"/>
                </a:solidFill>
              </a:rPr>
              <a:t>NaOCl</a:t>
            </a:r>
            <a:r>
              <a:rPr lang="en-US" sz="2400" dirty="0">
                <a:solidFill>
                  <a:schemeClr val="tx1"/>
                </a:solidFill>
              </a:rPr>
              <a:t>.	</a:t>
            </a:r>
            <a:r>
              <a:rPr lang="en-US" sz="2400" i="1" dirty="0">
                <a:solidFill>
                  <a:schemeClr val="tx1"/>
                </a:solidFill>
                <a:effectLst>
                  <a:outerShdw blurRad="38100" dist="38100" dir="2700000" algn="tl">
                    <a:srgbClr val="000000">
                      <a:alpha val="43137"/>
                    </a:srgbClr>
                  </a:outerShdw>
                </a:effectLst>
              </a:rPr>
              <a:t>	 </a:t>
            </a:r>
            <a:r>
              <a:rPr lang="en-US" sz="2400" i="1" dirty="0" err="1">
                <a:solidFill>
                  <a:schemeClr val="tx1"/>
                </a:solidFill>
                <a:effectLst>
                  <a:outerShdw blurRad="38100" dist="38100" dir="2700000" algn="tl">
                    <a:srgbClr val="000000">
                      <a:alpha val="43137"/>
                    </a:srgbClr>
                  </a:outerShdw>
                </a:effectLst>
              </a:rPr>
              <a:t>Riccuci</a:t>
            </a:r>
            <a:r>
              <a:rPr lang="en-US" sz="2400" i="1" dirty="0">
                <a:solidFill>
                  <a:schemeClr val="tx1"/>
                </a:solidFill>
                <a:effectLst>
                  <a:outerShdw blurRad="38100" dist="38100" dir="2700000" algn="tl">
                    <a:srgbClr val="000000">
                      <a:alpha val="43137"/>
                    </a:srgbClr>
                  </a:outerShdw>
                </a:effectLst>
              </a:rPr>
              <a:t>, </a:t>
            </a:r>
            <a:r>
              <a:rPr lang="en-US" sz="2400" i="1" dirty="0" err="1">
                <a:solidFill>
                  <a:schemeClr val="tx1"/>
                </a:solidFill>
                <a:effectLst>
                  <a:outerShdw blurRad="38100" dist="38100" dir="2700000" algn="tl">
                    <a:srgbClr val="000000">
                      <a:alpha val="43137"/>
                    </a:srgbClr>
                  </a:outerShdw>
                </a:effectLst>
              </a:rPr>
              <a:t>Siqueira</a:t>
            </a:r>
            <a:r>
              <a:rPr lang="en-US" sz="2400" i="1" dirty="0">
                <a:solidFill>
                  <a:schemeClr val="tx1"/>
                </a:solidFill>
                <a:effectLst>
                  <a:outerShdw blurRad="38100" dist="38100" dir="2700000" algn="tl">
                    <a:srgbClr val="000000">
                      <a:alpha val="43137"/>
                    </a:srgbClr>
                  </a:outerShdw>
                </a:effectLst>
              </a:rPr>
              <a:t> et al</a:t>
            </a:r>
          </a:p>
          <a:p>
            <a:pPr marL="297180" lvl="1" indent="0">
              <a:buNone/>
            </a:pPr>
            <a:r>
              <a:rPr lang="en-US" sz="2400" i="1" dirty="0">
                <a:solidFill>
                  <a:schemeClr val="tx1"/>
                </a:solidFill>
                <a:effectLst>
                  <a:outerShdw blurRad="38100" dist="38100" dir="2700000" algn="tl">
                    <a:srgbClr val="000000">
                      <a:alpha val="43137"/>
                    </a:srgbClr>
                  </a:outerShdw>
                </a:effectLst>
              </a:rPr>
              <a:t>   </a:t>
            </a:r>
            <a:endParaRPr lang="en-US" sz="2400" dirty="0"/>
          </a:p>
          <a:p>
            <a:pPr lvl="1">
              <a:buFont typeface="Wingdings" panose="05000000000000000000" pitchFamily="2" charset="2"/>
              <a:buChar char="Ø"/>
            </a:pPr>
            <a:r>
              <a:rPr lang="en-US" sz="2400" dirty="0"/>
              <a:t>Iodine potassium iodine (IKI) + </a:t>
            </a:r>
            <a:r>
              <a:rPr lang="en-US" sz="2400" dirty="0" err="1"/>
              <a:t>Ca</a:t>
            </a:r>
            <a:r>
              <a:rPr lang="en-US" sz="2400" dirty="0"/>
              <a:t>(OH)2 </a:t>
            </a:r>
          </a:p>
          <a:p>
            <a:pPr lvl="1">
              <a:buFont typeface="Wingdings" panose="05000000000000000000" pitchFamily="2" charset="2"/>
              <a:buChar char="Ø"/>
            </a:pPr>
            <a:r>
              <a:rPr lang="en-US" sz="2400" dirty="0" err="1"/>
              <a:t>Electrophoretically</a:t>
            </a:r>
            <a:r>
              <a:rPr lang="en-US" sz="2400" dirty="0"/>
              <a:t> activated </a:t>
            </a:r>
            <a:r>
              <a:rPr lang="en-US" sz="2400" dirty="0" err="1"/>
              <a:t>copper+CH</a:t>
            </a:r>
            <a:r>
              <a:rPr lang="en-US" sz="2400" dirty="0"/>
              <a:t> (Fuss 2002)</a:t>
            </a:r>
          </a:p>
          <a:p>
            <a:pPr lvl="1">
              <a:buFont typeface="Wingdings" panose="05000000000000000000" pitchFamily="2" charset="2"/>
              <a:buChar char="Ø"/>
            </a:pPr>
            <a:r>
              <a:rPr lang="en-US" sz="2400" dirty="0" err="1"/>
              <a:t>Electrophoretically</a:t>
            </a:r>
            <a:r>
              <a:rPr lang="en-US" sz="2400" dirty="0"/>
              <a:t> activated calcium hydroxide</a:t>
            </a:r>
          </a:p>
          <a:p>
            <a:pPr lvl="1">
              <a:buFont typeface="Wingdings" panose="05000000000000000000" pitchFamily="2" charset="2"/>
              <a:buChar char="Ø"/>
            </a:pPr>
            <a:r>
              <a:rPr lang="en-US" sz="2400" dirty="0" err="1"/>
              <a:t>Activ</a:t>
            </a:r>
            <a:r>
              <a:rPr lang="en-US" sz="2400" dirty="0"/>
              <a:t> Point </a:t>
            </a:r>
          </a:p>
          <a:p>
            <a:pPr marL="68580" indent="0">
              <a:buNone/>
            </a:pPr>
            <a:endParaRPr lang="en-US" b="1" dirty="0"/>
          </a:p>
          <a:p>
            <a:pPr marL="68580" indent="0">
              <a:buNone/>
            </a:pPr>
            <a:endParaRPr lang="en-US" dirty="0"/>
          </a:p>
        </p:txBody>
      </p:sp>
      <p:sp>
        <p:nvSpPr>
          <p:cNvPr id="4" name="Rectangle 3"/>
          <p:cNvSpPr/>
          <p:nvPr/>
        </p:nvSpPr>
        <p:spPr>
          <a:xfrm>
            <a:off x="2773680" y="2362200"/>
            <a:ext cx="6720840" cy="224676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sz="2800" dirty="0"/>
              <a:t>Apical closure techniques by using calcium hydroxide for </a:t>
            </a:r>
            <a:r>
              <a:rPr lang="en-US" sz="2800" dirty="0" err="1"/>
              <a:t>apexification</a:t>
            </a:r>
            <a:r>
              <a:rPr lang="en-US" sz="2800" dirty="0"/>
              <a:t> or MTA, </a:t>
            </a:r>
            <a:r>
              <a:rPr lang="en-US" sz="2800" dirty="0" err="1"/>
              <a:t>Thermoplasticized</a:t>
            </a:r>
            <a:r>
              <a:rPr lang="en-US" sz="2800" dirty="0"/>
              <a:t> </a:t>
            </a:r>
            <a:r>
              <a:rPr lang="en-US" sz="2800" dirty="0" err="1"/>
              <a:t>gutta</a:t>
            </a:r>
            <a:r>
              <a:rPr lang="en-US" sz="2800" dirty="0"/>
              <a:t> </a:t>
            </a:r>
            <a:r>
              <a:rPr lang="en-US" sz="2800" dirty="0" err="1"/>
              <a:t>percha</a:t>
            </a:r>
            <a:r>
              <a:rPr lang="en-US" sz="2800" dirty="0"/>
              <a:t> techniques or Chemically plasticized techniques</a:t>
            </a:r>
          </a:p>
        </p:txBody>
      </p:sp>
    </p:spTree>
    <p:extLst>
      <p:ext uri="{BB962C8B-B14F-4D97-AF65-F5344CB8AC3E}">
        <p14:creationId xmlns:p14="http://schemas.microsoft.com/office/powerpoint/2010/main" val="3056211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arn(inVertical)">
                                      <p:cBhvr>
                                        <p:cTn id="18" dur="500"/>
                                        <p:tgtEl>
                                          <p:spTgt spid="3">
                                            <p:txEl>
                                              <p:pRg st="3" end="3"/>
                                            </p:txEl>
                                          </p:spTgt>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arn(inVertical)">
                                      <p:cBhvr>
                                        <p:cTn id="21" dur="500"/>
                                        <p:tgtEl>
                                          <p:spTgt spid="3">
                                            <p:txEl>
                                              <p:pRg st="4" end="4"/>
                                            </p:txEl>
                                          </p:spTgt>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arn(inVertical)">
                                      <p:cBhvr>
                                        <p:cTn id="24" dur="500"/>
                                        <p:tgtEl>
                                          <p:spTgt spid="3">
                                            <p:txEl>
                                              <p:pRg st="5" end="5"/>
                                            </p:txEl>
                                          </p:spTgt>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arn(inVertical)">
                                      <p:cBhvr>
                                        <p:cTn id="27" dur="500"/>
                                        <p:tgtEl>
                                          <p:spTgt spid="3">
                                            <p:txEl>
                                              <p:pRg st="6" end="6"/>
                                            </p:txEl>
                                          </p:spTgt>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barn(inVertical)">
                                      <p:cBhvr>
                                        <p:cTn id="30" dur="500"/>
                                        <p:tgtEl>
                                          <p:spTgt spid="3">
                                            <p:txEl>
                                              <p:pRg st="7" end="7"/>
                                            </p:txEl>
                                          </p:spTgt>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barn(inVertical)">
                                      <p:cBhvr>
                                        <p:cTn id="33" dur="500"/>
                                        <p:tgtEl>
                                          <p:spTgt spid="3">
                                            <p:txEl>
                                              <p:pRg st="8" end="8"/>
                                            </p:txEl>
                                          </p:spTgt>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barn(inVertical)">
                                      <p:cBhvr>
                                        <p:cTn id="36" dur="500"/>
                                        <p:tgtEl>
                                          <p:spTgt spid="3">
                                            <p:txEl>
                                              <p:pRg st="9" end="9"/>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barn(inVertical)">
                                      <p:cBhvr>
                                        <p:cTn id="4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381000"/>
            <a:ext cx="7024744" cy="762000"/>
          </a:xfrm>
          <a:solidFill>
            <a:srgbClr val="FFFF00"/>
          </a:solidFill>
        </p:spPr>
        <p:txBody>
          <a:bodyPr>
            <a:normAutofit fontScale="90000"/>
          </a:bodyPr>
          <a:lstStyle/>
          <a:p>
            <a:r>
              <a:rPr lang="en-US" b="1" u="sng" dirty="0">
                <a:effectLst>
                  <a:outerShdw blurRad="38100" dist="38100" dir="2700000" algn="tl">
                    <a:srgbClr val="000000">
                      <a:alpha val="43137"/>
                    </a:srgbClr>
                  </a:outerShdw>
                </a:effectLst>
              </a:rPr>
              <a:t>LATERAL SURFACE RESORPTION</a:t>
            </a:r>
          </a:p>
        </p:txBody>
      </p:sp>
      <p:sp>
        <p:nvSpPr>
          <p:cNvPr id="3" name="Content Placeholder 2"/>
          <p:cNvSpPr>
            <a:spLocks noGrp="1"/>
          </p:cNvSpPr>
          <p:nvPr>
            <p:ph idx="1"/>
          </p:nvPr>
        </p:nvSpPr>
        <p:spPr>
          <a:xfrm>
            <a:off x="2209800" y="1676400"/>
            <a:ext cx="9296400" cy="4572000"/>
          </a:xfrm>
        </p:spPr>
        <p:style>
          <a:lnRef idx="1">
            <a:schemeClr val="accent2"/>
          </a:lnRef>
          <a:fillRef idx="2">
            <a:schemeClr val="accent2"/>
          </a:fillRef>
          <a:effectRef idx="1">
            <a:schemeClr val="accent2"/>
          </a:effectRef>
          <a:fontRef idx="minor">
            <a:schemeClr val="dk1"/>
          </a:fontRef>
        </p:style>
        <p:txBody>
          <a:bodyPr>
            <a:normAutofit/>
          </a:bodyPr>
          <a:lstStyle/>
          <a:p>
            <a:pPr marL="68580" indent="0">
              <a:buNone/>
            </a:pPr>
            <a:endParaRPr lang="en-US" dirty="0"/>
          </a:p>
          <a:p>
            <a:pPr marL="68580" indent="0" algn="ctr">
              <a:buNone/>
            </a:pPr>
            <a:r>
              <a:rPr lang="en-US" cap="all" dirty="0"/>
              <a:t>External surface resorption</a:t>
            </a:r>
            <a:endParaRPr lang="en-US" dirty="0"/>
          </a:p>
          <a:p>
            <a:pPr marL="0" indent="0">
              <a:buNone/>
            </a:pPr>
            <a:endParaRPr lang="en-US" dirty="0"/>
          </a:p>
          <a:p>
            <a:pPr marL="0" indent="0">
              <a:buNone/>
            </a:pPr>
            <a:r>
              <a:rPr lang="en-US" dirty="0"/>
              <a:t>Small, superficial resorption cavities in the cementum and the outermost layers of the dentin, without an inflammatory reaction in the periodontal ligament</a:t>
            </a:r>
          </a:p>
          <a:p>
            <a:pPr marL="68580" indent="0" algn="r">
              <a:buNone/>
            </a:pPr>
            <a:r>
              <a:rPr lang="en-US" dirty="0"/>
              <a:t>                      </a:t>
            </a:r>
          </a:p>
          <a:p>
            <a:pPr marL="68580" indent="0" algn="r">
              <a:buNone/>
            </a:pPr>
            <a:r>
              <a:rPr lang="en-US" sz="2800" dirty="0" err="1"/>
              <a:t>Andreason</a:t>
            </a:r>
            <a:r>
              <a:rPr lang="en-US" sz="2800" dirty="0"/>
              <a:t> &amp; </a:t>
            </a:r>
            <a:r>
              <a:rPr lang="en-US" sz="2800" dirty="0" err="1"/>
              <a:t>Hjorting</a:t>
            </a:r>
            <a:r>
              <a:rPr lang="en-US" sz="2800" dirty="0"/>
              <a:t> –Hansen (1966) </a:t>
            </a:r>
          </a:p>
          <a:p>
            <a:endParaRPr lang="en-US" sz="2800" dirty="0"/>
          </a:p>
        </p:txBody>
      </p:sp>
    </p:spTree>
    <p:extLst>
      <p:ext uri="{BB962C8B-B14F-4D97-AF65-F5344CB8AC3E}">
        <p14:creationId xmlns:p14="http://schemas.microsoft.com/office/powerpoint/2010/main" val="10093442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style>
          <a:lnRef idx="1">
            <a:schemeClr val="accent1"/>
          </a:lnRef>
          <a:fillRef idx="2">
            <a:schemeClr val="accent1"/>
          </a:fillRef>
          <a:effectRef idx="1">
            <a:schemeClr val="accent1"/>
          </a:effectRef>
          <a:fontRef idx="minor">
            <a:schemeClr val="dk1"/>
          </a:fontRef>
        </p:style>
        <p:txBody>
          <a:bodyPr>
            <a:normAutofit/>
          </a:bodyPr>
          <a:lstStyle/>
          <a:p>
            <a:r>
              <a:rPr lang="en-US" b="1" dirty="0"/>
              <a:t>Nomenclature</a:t>
            </a:r>
            <a:endParaRPr lang="en-US" dirty="0"/>
          </a:p>
          <a:p>
            <a:pPr lvl="1"/>
            <a:r>
              <a:rPr lang="en-US" dirty="0"/>
              <a:t>Transient resorption</a:t>
            </a:r>
          </a:p>
          <a:p>
            <a:pPr lvl="1"/>
            <a:r>
              <a:rPr lang="en-US" dirty="0"/>
              <a:t>Root resorption associated with minor necrosis</a:t>
            </a:r>
          </a:p>
          <a:p>
            <a:pPr lvl="1"/>
            <a:r>
              <a:rPr lang="en-US" dirty="0"/>
              <a:t>Necrosis-associated root resorption</a:t>
            </a:r>
          </a:p>
          <a:p>
            <a:pPr marL="457200" lvl="1" indent="0" algn="r">
              <a:buNone/>
            </a:pPr>
            <a:r>
              <a:rPr lang="en-US" dirty="0"/>
              <a:t>                    </a:t>
            </a:r>
            <a:r>
              <a:rPr lang="en-US" dirty="0" err="1"/>
              <a:t>Hammarstrom</a:t>
            </a:r>
            <a:r>
              <a:rPr lang="en-US" dirty="0"/>
              <a:t> &amp; </a:t>
            </a:r>
            <a:r>
              <a:rPr lang="en-US" dirty="0" err="1"/>
              <a:t>Lindskog</a:t>
            </a:r>
            <a:r>
              <a:rPr lang="en-US" dirty="0"/>
              <a:t> (1992)</a:t>
            </a:r>
          </a:p>
          <a:p>
            <a:pPr marL="0" indent="0">
              <a:buNone/>
            </a:pPr>
            <a:endParaRPr lang="en-US" dirty="0"/>
          </a:p>
          <a:p>
            <a:pPr marL="0" indent="0">
              <a:buNone/>
            </a:pPr>
            <a:endParaRPr lang="en-US" dirty="0"/>
          </a:p>
          <a:p>
            <a:r>
              <a:rPr lang="en-US" b="1" dirty="0"/>
              <a:t>Features</a:t>
            </a:r>
            <a:endParaRPr lang="en-US" dirty="0"/>
          </a:p>
          <a:p>
            <a:pPr lvl="1">
              <a:lnSpc>
                <a:spcPct val="160000"/>
              </a:lnSpc>
              <a:buFont typeface="Wingdings" panose="05000000000000000000" pitchFamily="2" charset="2"/>
              <a:buChar char="Ø"/>
            </a:pPr>
            <a:r>
              <a:rPr lang="en-US" dirty="0"/>
              <a:t>Least destructive form- transient phenomenon. It is a self   limiting process which undergoes spontaneous destruction and repair. </a:t>
            </a:r>
          </a:p>
          <a:p>
            <a:pPr lvl="1">
              <a:lnSpc>
                <a:spcPct val="160000"/>
              </a:lnSpc>
              <a:buFont typeface="Wingdings" panose="05000000000000000000" pitchFamily="2" charset="2"/>
              <a:buChar char="Ø"/>
            </a:pPr>
            <a:r>
              <a:rPr lang="en-US" dirty="0"/>
              <a:t>Occurs within 2-3 weeks                                  </a:t>
            </a:r>
            <a:r>
              <a:rPr lang="fr-FR" sz="2400" dirty="0"/>
              <a:t>(Ne et al 1999)</a:t>
            </a:r>
            <a:endParaRPr lang="en-US" sz="2400" dirty="0"/>
          </a:p>
          <a:p>
            <a:endParaRPr lang="en-US" dirty="0"/>
          </a:p>
        </p:txBody>
      </p:sp>
    </p:spTree>
    <p:extLst>
      <p:ext uri="{BB962C8B-B14F-4D97-AF65-F5344CB8AC3E}">
        <p14:creationId xmlns:p14="http://schemas.microsoft.com/office/powerpoint/2010/main" val="357447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500"/>
                                        <p:tgtEl>
                                          <p:spTgt spid="3">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down)">
                                      <p:cBhvr>
                                        <p:cTn id="13" dur="500"/>
                                        <p:tgtEl>
                                          <p:spTgt spid="3">
                                            <p:txEl>
                                              <p:pRg st="1" end="1"/>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down)">
                                      <p:cBhvr>
                                        <p:cTn id="16" dur="500"/>
                                        <p:tgtEl>
                                          <p:spTgt spid="3">
                                            <p:txEl>
                                              <p:pRg st="2" end="2"/>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down)">
                                      <p:cBhvr>
                                        <p:cTn id="19" dur="500"/>
                                        <p:tgtEl>
                                          <p:spTgt spid="3">
                                            <p:txEl>
                                              <p:pRg st="3" end="3"/>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wipe(down)">
                                      <p:cBhvr>
                                        <p:cTn id="27" dur="500"/>
                                        <p:tgtEl>
                                          <p:spTgt spid="3">
                                            <p:txEl>
                                              <p:pRg st="7" end="7"/>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wipe(down)">
                                      <p:cBhvr>
                                        <p:cTn id="30" dur="500"/>
                                        <p:tgtEl>
                                          <p:spTgt spid="3">
                                            <p:txEl>
                                              <p:pRg st="8" end="8"/>
                                            </p:txEl>
                                          </p:spTgt>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wipe(down)">
                                      <p:cBhvr>
                                        <p:cTn id="33"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nvPr>
        </p:nvGraphicFramePr>
        <p:xfrm>
          <a:off x="0" y="0"/>
          <a:ext cx="119634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44913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152400"/>
            <a:ext cx="9067800" cy="838200"/>
          </a:xfrm>
          <a:solidFill>
            <a:srgbClr val="FFFF00"/>
          </a:solidFill>
        </p:spPr>
        <p:txBody>
          <a:bodyPr>
            <a:normAutofit/>
          </a:bodyPr>
          <a:lstStyle/>
          <a:p>
            <a:r>
              <a:rPr lang="en-US" b="1" u="sng" cap="all" dirty="0">
                <a:effectLst>
                  <a:outerShdw blurRad="38100" dist="38100" dir="2700000" algn="tl">
                    <a:srgbClr val="000000">
                      <a:alpha val="43137"/>
                    </a:srgbClr>
                  </a:outerShdw>
                </a:effectLst>
              </a:rPr>
              <a:t>Lateral inflammatory resorption</a:t>
            </a:r>
            <a:endParaRPr lang="en-US" u="sng" dirty="0">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idx="1"/>
          </p:nvPr>
        </p:nvGraphicFramePr>
        <p:xfrm>
          <a:off x="381000" y="1143000"/>
          <a:ext cx="11506200"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876770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52400"/>
            <a:ext cx="6934200" cy="4572000"/>
          </a:xfrm>
        </p:spPr>
        <p:txBody>
          <a:bodyPr>
            <a:normAutofit fontScale="85000" lnSpcReduction="10000"/>
          </a:bodyPr>
          <a:lstStyle/>
          <a:p>
            <a:pPr marL="0" indent="0" algn="ctr">
              <a:lnSpc>
                <a:spcPct val="160000"/>
              </a:lnSpc>
              <a:buNone/>
            </a:pPr>
            <a:r>
              <a:rPr lang="en-US" sz="3400" b="1" u="sng" dirty="0"/>
              <a:t>FEATURES</a:t>
            </a:r>
            <a:endParaRPr lang="en-US" sz="3400" u="sng" dirty="0"/>
          </a:p>
          <a:p>
            <a:pPr algn="just">
              <a:lnSpc>
                <a:spcPct val="170000"/>
              </a:lnSpc>
              <a:buFont typeface="Wingdings" panose="05000000000000000000" pitchFamily="2" charset="2"/>
              <a:buChar char="Ø"/>
            </a:pPr>
            <a:r>
              <a:rPr lang="en-US" dirty="0"/>
              <a:t>Root loses its </a:t>
            </a:r>
            <a:r>
              <a:rPr lang="en-US" dirty="0" err="1"/>
              <a:t>cemental</a:t>
            </a:r>
            <a:r>
              <a:rPr lang="en-US" dirty="0"/>
              <a:t> protection. </a:t>
            </a:r>
          </a:p>
          <a:p>
            <a:pPr algn="just">
              <a:lnSpc>
                <a:spcPct val="170000"/>
              </a:lnSpc>
              <a:buFont typeface="Wingdings" panose="05000000000000000000" pitchFamily="2" charset="2"/>
              <a:buChar char="Ø"/>
            </a:pPr>
            <a:r>
              <a:rPr lang="en-US" dirty="0"/>
              <a:t>Bacterial toxins can now pass through the dentinal tubules &amp; stimulate an inflammatory response in the corresponding periodontal ligament . </a:t>
            </a:r>
          </a:p>
          <a:p>
            <a:pPr algn="just">
              <a:lnSpc>
                <a:spcPct val="170000"/>
              </a:lnSpc>
              <a:buFont typeface="Wingdings" panose="05000000000000000000" pitchFamily="2" charset="2"/>
              <a:buChar char="Ø"/>
            </a:pPr>
            <a:r>
              <a:rPr lang="en-US" dirty="0"/>
              <a:t>Resorption of the root and bone is seen</a:t>
            </a:r>
          </a:p>
          <a:p>
            <a:pPr algn="just">
              <a:lnSpc>
                <a:spcPct val="170000"/>
              </a:lnSpc>
              <a:buFont typeface="Wingdings" panose="05000000000000000000" pitchFamily="2" charset="2"/>
              <a:buChar char="Ø"/>
            </a:pPr>
            <a:endParaRPr lang="en-US" dirty="0"/>
          </a:p>
          <a:p>
            <a:pPr marL="0" indent="0" algn="just">
              <a:lnSpc>
                <a:spcPct val="160000"/>
              </a:lnSpc>
              <a:buNone/>
            </a:pPr>
            <a:endParaRPr lang="en-US" dirty="0"/>
          </a:p>
          <a:p>
            <a:pPr marL="0" indent="0" algn="just">
              <a:lnSpc>
                <a:spcPct val="160000"/>
              </a:lnSpc>
              <a:buNone/>
            </a:pPr>
            <a:endParaRPr lang="en-US" dirty="0"/>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0"/>
            <a:ext cx="4495801" cy="6885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57200" y="4953000"/>
            <a:ext cx="7086600" cy="1754326"/>
          </a:xfrm>
          <a:prstGeom prst="rect">
            <a:avLst/>
          </a:prstGeom>
          <a:solidFill>
            <a:srgbClr val="A61C78"/>
          </a:solidFill>
        </p:spPr>
        <p:txBody>
          <a:bodyPr wrap="square">
            <a:spAutoFit/>
          </a:bodyPr>
          <a:lstStyle/>
          <a:p>
            <a:pPr algn="ctr">
              <a:lnSpc>
                <a:spcPct val="150000"/>
              </a:lnSpc>
            </a:pPr>
            <a:r>
              <a:rPr lang="en-US" sz="2400" b="1" u="sng" dirty="0">
                <a:solidFill>
                  <a:schemeClr val="bg1"/>
                </a:solidFill>
              </a:rPr>
              <a:t>HISTOLOGIC APPEARANCE</a:t>
            </a:r>
            <a:endParaRPr lang="en-US" sz="2400" u="sng" dirty="0">
              <a:solidFill>
                <a:schemeClr val="bg1"/>
              </a:solidFill>
            </a:endParaRPr>
          </a:p>
          <a:p>
            <a:pPr>
              <a:lnSpc>
                <a:spcPct val="150000"/>
              </a:lnSpc>
            </a:pPr>
            <a:r>
              <a:rPr lang="en-US" sz="2400" dirty="0">
                <a:solidFill>
                  <a:schemeClr val="bg1"/>
                </a:solidFill>
              </a:rPr>
              <a:t>Consists of granulation tissue with lymphocytes, plasma cells, and </a:t>
            </a:r>
            <a:r>
              <a:rPr lang="en-US" sz="2400" dirty="0" err="1">
                <a:solidFill>
                  <a:schemeClr val="bg1"/>
                </a:solidFill>
              </a:rPr>
              <a:t>polymorphonuclear</a:t>
            </a:r>
            <a:r>
              <a:rPr lang="en-US" sz="2400" dirty="0">
                <a:solidFill>
                  <a:schemeClr val="bg1"/>
                </a:solidFill>
              </a:rPr>
              <a:t> leukocytes </a:t>
            </a:r>
          </a:p>
        </p:txBody>
      </p:sp>
    </p:spTree>
    <p:extLst>
      <p:ext uri="{BB962C8B-B14F-4D97-AF65-F5344CB8AC3E}">
        <p14:creationId xmlns:p14="http://schemas.microsoft.com/office/powerpoint/2010/main" val="14903383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0600" y="1676400"/>
            <a:ext cx="7239000" cy="4310062"/>
          </a:xfrm>
          <a:solidFill>
            <a:srgbClr val="FFFF00"/>
          </a:solidFill>
        </p:spPr>
        <p:txBody>
          <a:bodyPr>
            <a:normAutofit/>
          </a:bodyPr>
          <a:lstStyle/>
          <a:p>
            <a:pPr>
              <a:lnSpc>
                <a:spcPct val="150000"/>
              </a:lnSpc>
              <a:buFont typeface="Wingdings" panose="05000000000000000000" pitchFamily="2" charset="2"/>
              <a:buChar char="ü"/>
            </a:pPr>
            <a:r>
              <a:rPr lang="en-US" dirty="0"/>
              <a:t>Changes appear 2-3 weeks after injury</a:t>
            </a:r>
            <a:r>
              <a:rPr lang="en-US" b="1" dirty="0"/>
              <a:t> </a:t>
            </a:r>
            <a:endParaRPr lang="en-US" dirty="0"/>
          </a:p>
          <a:p>
            <a:pPr>
              <a:lnSpc>
                <a:spcPct val="150000"/>
              </a:lnSpc>
              <a:buFont typeface="Wingdings" panose="05000000000000000000" pitchFamily="2" charset="2"/>
              <a:buChar char="ü"/>
            </a:pPr>
            <a:r>
              <a:rPr lang="en-US" dirty="0"/>
              <a:t>“Bowl shaped </a:t>
            </a:r>
            <a:r>
              <a:rPr lang="en-US" dirty="0" err="1"/>
              <a:t>radiolucencies</a:t>
            </a:r>
            <a:r>
              <a:rPr lang="en-US" dirty="0"/>
              <a:t>” in areas of root and adjacent bone.</a:t>
            </a:r>
            <a:r>
              <a:rPr lang="en-US" b="1" dirty="0"/>
              <a:t> </a:t>
            </a:r>
          </a:p>
          <a:p>
            <a:pPr>
              <a:lnSpc>
                <a:spcPct val="150000"/>
              </a:lnSpc>
              <a:buFont typeface="Wingdings" panose="05000000000000000000" pitchFamily="2" charset="2"/>
              <a:buChar char="ü"/>
            </a:pPr>
            <a:r>
              <a:rPr lang="en-US" dirty="0"/>
              <a:t>Outline of root canal is often apparent within the radiolucent area of resorption</a:t>
            </a:r>
          </a:p>
          <a:p>
            <a:pPr>
              <a:lnSpc>
                <a:spcPct val="150000"/>
              </a:lnSpc>
              <a:buFont typeface="Wingdings" panose="05000000000000000000" pitchFamily="2" charset="2"/>
              <a:buChar char="ü"/>
            </a:pPr>
            <a:endParaRPr lang="en-US" dirty="0"/>
          </a:p>
        </p:txBody>
      </p:sp>
      <p:pic>
        <p:nvPicPr>
          <p:cNvPr id="7170" name="Picture 2" descr="http://www.hindawi.com/crim/dentistry/2012/624792.fig.001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95400"/>
            <a:ext cx="3962400" cy="529719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38200" y="533400"/>
            <a:ext cx="4614212" cy="523220"/>
          </a:xfrm>
          <a:prstGeom prst="rect">
            <a:avLst/>
          </a:prstGeom>
        </p:spPr>
        <p:txBody>
          <a:bodyPr wrap="none">
            <a:spAutoFit/>
          </a:bodyPr>
          <a:lstStyle/>
          <a:p>
            <a:r>
              <a:rPr lang="en-US" sz="2800" b="1" u="sng" dirty="0"/>
              <a:t>RADIOGRAPHIC APPEARANCE</a:t>
            </a:r>
            <a:endParaRPr lang="en-US" sz="2800" u="sng" dirty="0"/>
          </a:p>
        </p:txBody>
      </p:sp>
    </p:spTree>
    <p:extLst>
      <p:ext uri="{BB962C8B-B14F-4D97-AF65-F5344CB8AC3E}">
        <p14:creationId xmlns:p14="http://schemas.microsoft.com/office/powerpoint/2010/main" val="963226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295400" y="685800"/>
          <a:ext cx="105156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381000" y="381000"/>
            <a:ext cx="3948773" cy="523220"/>
          </a:xfrm>
          <a:prstGeom prst="rect">
            <a:avLst/>
          </a:prstGeom>
        </p:spPr>
        <p:txBody>
          <a:bodyPr wrap="none">
            <a:spAutoFit/>
          </a:bodyPr>
          <a:lstStyle/>
          <a:p>
            <a:r>
              <a:rPr lang="en-US" sz="2800" b="1" u="sng" dirty="0"/>
              <a:t>OTHER DIAGNOSTIC AIDS</a:t>
            </a:r>
          </a:p>
        </p:txBody>
      </p:sp>
    </p:spTree>
    <p:extLst>
      <p:ext uri="{BB962C8B-B14F-4D97-AF65-F5344CB8AC3E}">
        <p14:creationId xmlns:p14="http://schemas.microsoft.com/office/powerpoint/2010/main" val="19912804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Treatment"/>
          <p:cNvPicPr>
            <a:picLocks noChangeAspect="1" noChangeArrowheads="1"/>
          </p:cNvPicPr>
          <p:nvPr/>
        </p:nvPicPr>
        <p:blipFill rotWithShape="1">
          <a:blip r:embed="rId2">
            <a:extLst>
              <a:ext uri="{28A0092B-C50C-407E-A947-70E740481C1C}">
                <a14:useLocalDpi xmlns:a14="http://schemas.microsoft.com/office/drawing/2010/main" val="0"/>
              </a:ext>
            </a:extLst>
          </a:blip>
          <a:srcRect l="3360" t="17759" r="2080" b="144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7924800" y="114300"/>
            <a:ext cx="3962400" cy="1143000"/>
          </a:xfrm>
          <a:solidFill>
            <a:srgbClr val="C00000"/>
          </a:solidFill>
        </p:spPr>
        <p:style>
          <a:lnRef idx="3">
            <a:schemeClr val="lt1"/>
          </a:lnRef>
          <a:fillRef idx="1">
            <a:schemeClr val="accent2"/>
          </a:fillRef>
          <a:effectRef idx="1">
            <a:schemeClr val="accent2"/>
          </a:effectRef>
          <a:fontRef idx="minor">
            <a:schemeClr val="lt1"/>
          </a:fontRef>
        </p:style>
        <p:txBody>
          <a:bodyPr/>
          <a:lstStyle/>
          <a:p>
            <a:r>
              <a:rPr lang="en-US" dirty="0"/>
              <a:t>TREATMENT </a:t>
            </a:r>
          </a:p>
        </p:txBody>
      </p:sp>
      <p:sp>
        <p:nvSpPr>
          <p:cNvPr id="3" name="Content Placeholder 2"/>
          <p:cNvSpPr>
            <a:spLocks noGrp="1"/>
          </p:cNvSpPr>
          <p:nvPr>
            <p:ph idx="1"/>
          </p:nvPr>
        </p:nvSpPr>
        <p:spPr>
          <a:xfrm>
            <a:off x="449721" y="1276350"/>
            <a:ext cx="5867400" cy="4529138"/>
          </a:xfrm>
        </p:spPr>
        <p:style>
          <a:lnRef idx="1">
            <a:schemeClr val="accent2"/>
          </a:lnRef>
          <a:fillRef idx="2">
            <a:schemeClr val="accent2"/>
          </a:fillRef>
          <a:effectRef idx="1">
            <a:schemeClr val="accent2"/>
          </a:effectRef>
          <a:fontRef idx="minor">
            <a:schemeClr val="dk1"/>
          </a:fontRef>
        </p:style>
        <p:txBody>
          <a:bodyPr>
            <a:normAutofit fontScale="92500"/>
          </a:bodyPr>
          <a:lstStyle/>
          <a:p>
            <a:pPr marL="0" indent="0" algn="ctr">
              <a:lnSpc>
                <a:spcPct val="160000"/>
              </a:lnSpc>
              <a:buNone/>
            </a:pPr>
            <a:r>
              <a:rPr lang="en-US" i="1" u="sng" dirty="0"/>
              <a:t>INITIAL PHASE (PREVENTIVE PHASE)</a:t>
            </a:r>
            <a:endParaRPr lang="en-US" dirty="0"/>
          </a:p>
          <a:p>
            <a:pPr marL="514350" indent="-514350">
              <a:lnSpc>
                <a:spcPct val="160000"/>
              </a:lnSpc>
              <a:buFont typeface="+mj-lt"/>
              <a:buAutoNum type="arabicPeriod"/>
            </a:pPr>
            <a:r>
              <a:rPr lang="en-US" dirty="0"/>
              <a:t>Minimizing Additional Damage after the Injury</a:t>
            </a:r>
          </a:p>
          <a:p>
            <a:pPr marL="0" indent="0" algn="just">
              <a:lnSpc>
                <a:spcPct val="160000"/>
              </a:lnSpc>
              <a:buNone/>
            </a:pPr>
            <a:r>
              <a:rPr lang="en-US" dirty="0"/>
              <a:t>In case of  </a:t>
            </a:r>
            <a:r>
              <a:rPr lang="en-US" dirty="0" err="1"/>
              <a:t>luxations</a:t>
            </a:r>
            <a:r>
              <a:rPr lang="en-US" dirty="0"/>
              <a:t>, gentle repositioning of the tooth In case of splinting, functional splint for 7-10 days.</a:t>
            </a:r>
          </a:p>
          <a:p>
            <a:pPr marL="0" indent="0">
              <a:lnSpc>
                <a:spcPct val="160000"/>
              </a:lnSpc>
              <a:buNone/>
            </a:pPr>
            <a:endParaRPr lang="en-US" dirty="0"/>
          </a:p>
          <a:p>
            <a:pPr marL="0" indent="0">
              <a:lnSpc>
                <a:spcPct val="160000"/>
              </a:lnSpc>
              <a:buNone/>
            </a:pPr>
            <a:endParaRPr lang="en-US" dirty="0"/>
          </a:p>
          <a:p>
            <a:pPr marL="0" indent="0">
              <a:lnSpc>
                <a:spcPct val="160000"/>
              </a:lnSpc>
              <a:buNone/>
            </a:pPr>
            <a:endParaRPr lang="en-US" dirty="0"/>
          </a:p>
          <a:p>
            <a:pPr>
              <a:lnSpc>
                <a:spcPct val="160000"/>
              </a:lnSpc>
            </a:pPr>
            <a:endParaRPr lang="en-US" dirty="0"/>
          </a:p>
        </p:txBody>
      </p:sp>
      <p:pic>
        <p:nvPicPr>
          <p:cNvPr id="8195" name="Picture 37" descr="etp_010106_f8"/>
          <p:cNvPicPr>
            <a:picLocks noChangeAspect="1" noChangeArrowheads="1"/>
          </p:cNvPicPr>
          <p:nvPr/>
        </p:nvPicPr>
        <p:blipFill>
          <a:blip r:embed="rId3">
            <a:extLst>
              <a:ext uri="{28A0092B-C50C-407E-A947-70E740481C1C}">
                <a14:useLocalDpi xmlns:a14="http://schemas.microsoft.com/office/drawing/2010/main" val="0"/>
              </a:ext>
            </a:extLst>
          </a:blip>
          <a:srcRect b="50000"/>
          <a:stretch>
            <a:fillRect/>
          </a:stretch>
        </p:blipFill>
        <p:spPr bwMode="auto">
          <a:xfrm>
            <a:off x="6596415" y="1981200"/>
            <a:ext cx="5287715" cy="3492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7663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500"/>
                                        <p:tgtEl>
                                          <p:spTgt spid="3">
                                            <p:txEl>
                                              <p:pRg st="0" end="0"/>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arn(inVertical)">
                                      <p:cBhvr>
                                        <p:cTn id="13" dur="500"/>
                                        <p:tgtEl>
                                          <p:spTgt spid="3">
                                            <p:txEl>
                                              <p:pRg st="1" end="1"/>
                                            </p:tx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barn(inVertical)">
                                      <p:cBhvr>
                                        <p:cTn id="16" dur="500"/>
                                        <p:tgtEl>
                                          <p:spTgt spid="3">
                                            <p:txEl>
                                              <p:pRg st="2" end="2"/>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8195"/>
                                        </p:tgtEl>
                                        <p:attrNameLst>
                                          <p:attrName>style.visibility</p:attrName>
                                        </p:attrNameLst>
                                      </p:cBhvr>
                                      <p:to>
                                        <p:strVal val="visible"/>
                                      </p:to>
                                    </p:set>
                                    <p:animEffect transition="in" filter="barn(inVertical)">
                                      <p:cBhvr>
                                        <p:cTn id="19" dur="5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494971" y="609603"/>
            <a:ext cx="9260115" cy="1103091"/>
          </a:xfrm>
        </p:spPr>
        <p:txBody>
          <a:bodyPr>
            <a:normAutofit/>
          </a:bodyPr>
          <a:lstStyle/>
          <a:p>
            <a:r>
              <a:rPr lang="en-US" b="1" dirty="0">
                <a:solidFill>
                  <a:schemeClr val="tx1"/>
                </a:solidFill>
                <a:effectLst/>
                <a:latin typeface="Times New Roman" panose="02020603050405020304" pitchFamily="18" charset="0"/>
                <a:cs typeface="Times New Roman" panose="02020603050405020304" pitchFamily="18" charset="0"/>
              </a:rPr>
              <a:t>Specific learning Objectives </a:t>
            </a:r>
            <a:endParaRPr lang="en-US" sz="3100" b="1" dirty="0">
              <a:effectLst/>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nvGraphicFramePr>
        <p:xfrm>
          <a:off x="711201" y="2612570"/>
          <a:ext cx="10232570" cy="1817996"/>
        </p:xfrm>
        <a:graphic>
          <a:graphicData uri="http://schemas.openxmlformats.org/drawingml/2006/table">
            <a:tbl>
              <a:tblPr firstRow="1" bandRow="1">
                <a:tableStyleId>{5C22544A-7EE6-4342-B048-85BDC9FD1C3A}</a:tableStyleId>
              </a:tblPr>
              <a:tblGrid>
                <a:gridCol w="2700665">
                  <a:extLst>
                    <a:ext uri="{9D8B030D-6E8A-4147-A177-3AD203B41FA5}">
                      <a16:colId xmlns:a16="http://schemas.microsoft.com/office/drawing/2014/main" val="946123654"/>
                    </a:ext>
                  </a:extLst>
                </a:gridCol>
                <a:gridCol w="4459236">
                  <a:extLst>
                    <a:ext uri="{9D8B030D-6E8A-4147-A177-3AD203B41FA5}">
                      <a16:colId xmlns:a16="http://schemas.microsoft.com/office/drawing/2014/main" val="2411658997"/>
                    </a:ext>
                  </a:extLst>
                </a:gridCol>
                <a:gridCol w="3072669">
                  <a:extLst>
                    <a:ext uri="{9D8B030D-6E8A-4147-A177-3AD203B41FA5}">
                      <a16:colId xmlns:a16="http://schemas.microsoft.com/office/drawing/2014/main" val="3411213719"/>
                    </a:ext>
                  </a:extLst>
                </a:gridCol>
              </a:tblGrid>
              <a:tr h="454499">
                <a:tc>
                  <a:txBody>
                    <a:bodyPr/>
                    <a:lstStyle/>
                    <a:p>
                      <a:r>
                        <a:rPr lang="en-US" dirty="0"/>
                        <a:t>Core areas* </a:t>
                      </a:r>
                    </a:p>
                  </a:txBody>
                  <a:tcPr/>
                </a:tc>
                <a:tc>
                  <a:txBody>
                    <a:bodyPr/>
                    <a:lstStyle/>
                    <a:p>
                      <a:r>
                        <a:rPr lang="en-US" dirty="0"/>
                        <a:t>Domain</a:t>
                      </a:r>
                      <a:r>
                        <a:rPr lang="en-US" baseline="0" dirty="0"/>
                        <a:t> **</a:t>
                      </a:r>
                      <a:endParaRPr lang="en-US" dirty="0"/>
                    </a:p>
                  </a:txBody>
                  <a:tcPr/>
                </a:tc>
                <a:tc>
                  <a:txBody>
                    <a:bodyPr/>
                    <a:lstStyle/>
                    <a:p>
                      <a:r>
                        <a:rPr lang="en-US" dirty="0"/>
                        <a:t>Category #</a:t>
                      </a:r>
                    </a:p>
                  </a:txBody>
                  <a:tcPr/>
                </a:tc>
                <a:extLst>
                  <a:ext uri="{0D108BD9-81ED-4DB2-BD59-A6C34878D82A}">
                    <a16:rowId xmlns:a16="http://schemas.microsoft.com/office/drawing/2014/main" val="868424398"/>
                  </a:ext>
                </a:extLst>
              </a:tr>
              <a:tr h="454499">
                <a:tc>
                  <a:txBody>
                    <a:bodyPr/>
                    <a:lstStyle/>
                    <a:p>
                      <a:r>
                        <a:rPr lang="en-US" dirty="0"/>
                        <a:t>Introduction </a:t>
                      </a:r>
                    </a:p>
                  </a:txBody>
                  <a:tcPr/>
                </a:tc>
                <a:tc>
                  <a:txBody>
                    <a:bodyPr/>
                    <a:lstStyle/>
                    <a:p>
                      <a:r>
                        <a:rPr lang="en-US" dirty="0"/>
                        <a:t>Cognitive </a:t>
                      </a:r>
                    </a:p>
                  </a:txBody>
                  <a:tcPr/>
                </a:tc>
                <a:tc>
                  <a:txBody>
                    <a:bodyPr/>
                    <a:lstStyle/>
                    <a:p>
                      <a:r>
                        <a:rPr lang="en-US" dirty="0"/>
                        <a:t>Must know</a:t>
                      </a:r>
                    </a:p>
                  </a:txBody>
                  <a:tcPr/>
                </a:tc>
                <a:extLst>
                  <a:ext uri="{0D108BD9-81ED-4DB2-BD59-A6C34878D82A}">
                    <a16:rowId xmlns:a16="http://schemas.microsoft.com/office/drawing/2014/main" val="3586572506"/>
                  </a:ext>
                </a:extLst>
              </a:tr>
              <a:tr h="454499">
                <a:tc>
                  <a:txBody>
                    <a:bodyPr/>
                    <a:lstStyle/>
                    <a:p>
                      <a:r>
                        <a:rPr lang="en-US" dirty="0"/>
                        <a:t>Classification</a:t>
                      </a:r>
                    </a:p>
                  </a:txBody>
                  <a:tcPr/>
                </a:tc>
                <a:tc>
                  <a:txBody>
                    <a:bodyPr/>
                    <a:lstStyle/>
                    <a:p>
                      <a:r>
                        <a:rPr lang="en-US" dirty="0"/>
                        <a:t>Cognitive </a:t>
                      </a:r>
                    </a:p>
                  </a:txBody>
                  <a:tcPr/>
                </a:tc>
                <a:tc>
                  <a:txBody>
                    <a:bodyPr/>
                    <a:lstStyle/>
                    <a:p>
                      <a:r>
                        <a:rPr lang="en-US" dirty="0"/>
                        <a:t>Must know </a:t>
                      </a:r>
                    </a:p>
                  </a:txBody>
                  <a:tcPr/>
                </a:tc>
                <a:extLst>
                  <a:ext uri="{0D108BD9-81ED-4DB2-BD59-A6C34878D82A}">
                    <a16:rowId xmlns:a16="http://schemas.microsoft.com/office/drawing/2014/main" val="2359924706"/>
                  </a:ext>
                </a:extLst>
              </a:tr>
              <a:tr h="454499">
                <a:tc>
                  <a:txBody>
                    <a:bodyPr/>
                    <a:lstStyle/>
                    <a:p>
                      <a:r>
                        <a:rPr lang="en-US" dirty="0"/>
                        <a:t>Methods  </a:t>
                      </a:r>
                    </a:p>
                  </a:txBody>
                  <a:tcPr/>
                </a:tc>
                <a:tc>
                  <a:txBody>
                    <a:bodyPr/>
                    <a:lstStyle/>
                    <a:p>
                      <a:r>
                        <a:rPr lang="en-US" dirty="0"/>
                        <a:t>Psychomotor </a:t>
                      </a:r>
                    </a:p>
                  </a:txBody>
                  <a:tcPr/>
                </a:tc>
                <a:tc>
                  <a:txBody>
                    <a:bodyPr/>
                    <a:lstStyle/>
                    <a:p>
                      <a:r>
                        <a:rPr lang="en-US" dirty="0"/>
                        <a:t>Must know</a:t>
                      </a:r>
                    </a:p>
                  </a:txBody>
                  <a:tcPr/>
                </a:tc>
                <a:extLst>
                  <a:ext uri="{0D108BD9-81ED-4DB2-BD59-A6C34878D82A}">
                    <a16:rowId xmlns:a16="http://schemas.microsoft.com/office/drawing/2014/main" val="2577297493"/>
                  </a:ext>
                </a:extLst>
              </a:tr>
            </a:tbl>
          </a:graphicData>
        </a:graphic>
      </p:graphicFrame>
      <p:sp>
        <p:nvSpPr>
          <p:cNvPr id="3" name="TextBox 2"/>
          <p:cNvSpPr txBox="1"/>
          <p:nvPr/>
        </p:nvSpPr>
        <p:spPr>
          <a:xfrm>
            <a:off x="856343" y="4743275"/>
            <a:ext cx="8287656" cy="181588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*Subtopic of importance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Cognitive, Psychomotor   or Affective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Must know , Nice to know  &amp; Desire to know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Table to be prepared as per the above format )</a:t>
            </a:r>
          </a:p>
        </p:txBody>
      </p:sp>
      <p:sp>
        <p:nvSpPr>
          <p:cNvPr id="4" name="Rectangle 3"/>
          <p:cNvSpPr/>
          <p:nvPr/>
        </p:nvSpPr>
        <p:spPr>
          <a:xfrm>
            <a:off x="1175656" y="1878767"/>
            <a:ext cx="9797143"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the end of this presentation the learner is expected to know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795863-2509-495E-A4D3-2D1EB08AA32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47178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writersforensicsblog.files.wordpress.com/2013/10/pill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526"/>
            <a:ext cx="12192000" cy="687783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19100" y="304800"/>
            <a:ext cx="11353800" cy="3429000"/>
          </a:xfrm>
        </p:spPr>
        <p:style>
          <a:lnRef idx="1">
            <a:schemeClr val="accent2"/>
          </a:lnRef>
          <a:fillRef idx="2">
            <a:schemeClr val="accent2"/>
          </a:fillRef>
          <a:effectRef idx="1">
            <a:schemeClr val="accent2"/>
          </a:effectRef>
          <a:fontRef idx="minor">
            <a:schemeClr val="dk1"/>
          </a:fontRef>
        </p:style>
        <p:txBody>
          <a:bodyPr>
            <a:normAutofit/>
          </a:bodyPr>
          <a:lstStyle/>
          <a:p>
            <a:pPr marL="0" indent="0">
              <a:buNone/>
            </a:pPr>
            <a:r>
              <a:rPr lang="en-US" dirty="0"/>
              <a:t>2. Pharmacological manipulation (shut down) of the initial inflammatory response</a:t>
            </a:r>
          </a:p>
          <a:p>
            <a:pPr marL="0" indent="0">
              <a:lnSpc>
                <a:spcPct val="160000"/>
              </a:lnSpc>
              <a:buNone/>
            </a:pPr>
            <a:r>
              <a:rPr lang="en-US" sz="2600" dirty="0" err="1"/>
              <a:t>Tetracyclines</a:t>
            </a:r>
            <a:r>
              <a:rPr lang="en-US" sz="2600" dirty="0"/>
              <a:t>, Glucocorticoids </a:t>
            </a:r>
            <a:r>
              <a:rPr lang="en-US" sz="2600" dirty="0" err="1"/>
              <a:t>eg</a:t>
            </a:r>
            <a:r>
              <a:rPr lang="en-US" sz="2600" dirty="0"/>
              <a:t>. Topical dexamethasone, </a:t>
            </a:r>
            <a:r>
              <a:rPr lang="en-US" sz="2600" dirty="0" err="1"/>
              <a:t>Bisphoshonates</a:t>
            </a:r>
            <a:r>
              <a:rPr lang="en-US" sz="2600" dirty="0"/>
              <a:t> </a:t>
            </a:r>
            <a:r>
              <a:rPr lang="en-US" sz="2600" dirty="0" err="1"/>
              <a:t>eg</a:t>
            </a:r>
            <a:r>
              <a:rPr lang="en-US" sz="2600" dirty="0"/>
              <a:t>. Alendronate or Combination e.g. </a:t>
            </a:r>
            <a:r>
              <a:rPr lang="en-US" sz="2600" dirty="0" err="1"/>
              <a:t>Ledermix</a:t>
            </a:r>
            <a:r>
              <a:rPr lang="en-US" sz="2600" dirty="0"/>
              <a:t> [</a:t>
            </a:r>
            <a:r>
              <a:rPr lang="en-US" sz="2600" dirty="0" err="1"/>
              <a:t>tetracyclinedemethylchlortetracycline</a:t>
            </a:r>
            <a:r>
              <a:rPr lang="en-US" sz="2600" dirty="0"/>
              <a:t> &amp; corticosteroid -</a:t>
            </a:r>
            <a:r>
              <a:rPr lang="en-US" sz="2600" dirty="0" err="1"/>
              <a:t>trimcinolone</a:t>
            </a:r>
            <a:r>
              <a:rPr lang="en-US" sz="2600" dirty="0"/>
              <a:t> </a:t>
            </a:r>
            <a:r>
              <a:rPr lang="en-US" sz="2600" dirty="0" err="1"/>
              <a:t>acetonide</a:t>
            </a:r>
            <a:r>
              <a:rPr lang="en-US" sz="2600" dirty="0"/>
              <a:t>].</a:t>
            </a:r>
          </a:p>
        </p:txBody>
      </p:sp>
      <p:sp>
        <p:nvSpPr>
          <p:cNvPr id="4" name="Rectangle 3"/>
          <p:cNvSpPr/>
          <p:nvPr/>
        </p:nvSpPr>
        <p:spPr>
          <a:xfrm>
            <a:off x="2133600" y="4100726"/>
            <a:ext cx="9372600" cy="2610843"/>
          </a:xfrm>
          <a:prstGeom prst="rect">
            <a:avLst/>
          </a:prstGeom>
          <a:solidFill>
            <a:srgbClr val="006600"/>
          </a:solidFill>
        </p:spPr>
        <p:txBody>
          <a:bodyPr wrap="square">
            <a:spAutoFit/>
          </a:bodyPr>
          <a:lstStyle/>
          <a:p>
            <a:pPr>
              <a:lnSpc>
                <a:spcPct val="150000"/>
              </a:lnSpc>
            </a:pPr>
            <a:r>
              <a:rPr lang="en-US" sz="2800" b="1" dirty="0">
                <a:solidFill>
                  <a:schemeClr val="bg1"/>
                </a:solidFill>
              </a:rPr>
              <a:t>ART</a:t>
            </a:r>
            <a:r>
              <a:rPr lang="en-US" sz="2800" dirty="0">
                <a:solidFill>
                  <a:schemeClr val="bg1"/>
                </a:solidFill>
              </a:rPr>
              <a:t> (</a:t>
            </a:r>
            <a:r>
              <a:rPr lang="en-US" sz="2800" dirty="0" err="1">
                <a:solidFill>
                  <a:schemeClr val="bg1"/>
                </a:solidFill>
              </a:rPr>
              <a:t>Antiresorptive</a:t>
            </a:r>
            <a:r>
              <a:rPr lang="en-US" sz="2800" dirty="0">
                <a:solidFill>
                  <a:schemeClr val="bg1"/>
                </a:solidFill>
              </a:rPr>
              <a:t> Regenerative Therapy ) by </a:t>
            </a:r>
            <a:r>
              <a:rPr lang="en-US" sz="2800" b="1" i="1" dirty="0">
                <a:solidFill>
                  <a:schemeClr val="bg1"/>
                </a:solidFill>
              </a:rPr>
              <a:t>Pohl et al 2005</a:t>
            </a:r>
          </a:p>
          <a:p>
            <a:pPr marL="1257300" lvl="2" indent="-342900">
              <a:lnSpc>
                <a:spcPct val="150000"/>
              </a:lnSpc>
              <a:buFont typeface="Wingdings" panose="05000000000000000000" pitchFamily="2" charset="2"/>
              <a:buChar char="ü"/>
            </a:pPr>
            <a:r>
              <a:rPr lang="en-US" sz="2800" dirty="0">
                <a:solidFill>
                  <a:schemeClr val="bg1"/>
                </a:solidFill>
              </a:rPr>
              <a:t>Local application of a glucocorticoid</a:t>
            </a:r>
          </a:p>
          <a:p>
            <a:pPr marL="1257300" lvl="2" indent="-342900">
              <a:lnSpc>
                <a:spcPct val="150000"/>
              </a:lnSpc>
              <a:buFont typeface="Wingdings" panose="05000000000000000000" pitchFamily="2" charset="2"/>
              <a:buChar char="ü"/>
            </a:pPr>
            <a:r>
              <a:rPr lang="en-US" sz="2800" dirty="0">
                <a:solidFill>
                  <a:schemeClr val="bg1"/>
                </a:solidFill>
              </a:rPr>
              <a:t>Systemic and local application of </a:t>
            </a:r>
            <a:r>
              <a:rPr lang="en-US" sz="2800" dirty="0" err="1">
                <a:solidFill>
                  <a:schemeClr val="bg1"/>
                </a:solidFill>
              </a:rPr>
              <a:t>tetracyclines</a:t>
            </a:r>
            <a:endParaRPr lang="en-US" sz="2800" dirty="0">
              <a:solidFill>
                <a:schemeClr val="bg1"/>
              </a:solidFill>
            </a:endParaRPr>
          </a:p>
          <a:p>
            <a:pPr marL="1257300" lvl="2" indent="-342900">
              <a:lnSpc>
                <a:spcPct val="150000"/>
              </a:lnSpc>
              <a:buFont typeface="Wingdings" panose="05000000000000000000" pitchFamily="2" charset="2"/>
              <a:buChar char="ü"/>
            </a:pPr>
            <a:r>
              <a:rPr lang="en-US" sz="2800" dirty="0">
                <a:solidFill>
                  <a:schemeClr val="bg1"/>
                </a:solidFill>
              </a:rPr>
              <a:t>Use of Enamel Matrix Derivative (EMD) e.g. </a:t>
            </a:r>
            <a:r>
              <a:rPr lang="en-US" sz="2800" dirty="0" err="1">
                <a:solidFill>
                  <a:schemeClr val="bg1"/>
                </a:solidFill>
              </a:rPr>
              <a:t>Emdogain</a:t>
            </a:r>
            <a:endParaRPr lang="en-US" sz="2800" dirty="0">
              <a:solidFill>
                <a:schemeClr val="bg1"/>
              </a:solidFill>
            </a:endParaRPr>
          </a:p>
        </p:txBody>
      </p:sp>
    </p:spTree>
    <p:extLst>
      <p:ext uri="{BB962C8B-B14F-4D97-AF65-F5344CB8AC3E}">
        <p14:creationId xmlns:p14="http://schemas.microsoft.com/office/powerpoint/2010/main" val="1168026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533403"/>
            <a:ext cx="11353800" cy="6019797"/>
          </a:xfrm>
        </p:spPr>
        <p:style>
          <a:lnRef idx="1">
            <a:schemeClr val="accent3"/>
          </a:lnRef>
          <a:fillRef idx="2">
            <a:schemeClr val="accent3"/>
          </a:fillRef>
          <a:effectRef idx="1">
            <a:schemeClr val="accent3"/>
          </a:effectRef>
          <a:fontRef idx="minor">
            <a:schemeClr val="dk1"/>
          </a:fontRef>
        </p:style>
        <p:txBody>
          <a:bodyPr>
            <a:normAutofit fontScale="92500" lnSpcReduction="20000"/>
          </a:bodyPr>
          <a:lstStyle/>
          <a:p>
            <a:pPr marL="0" indent="0">
              <a:buNone/>
            </a:pPr>
            <a:r>
              <a:rPr lang="en-US" dirty="0"/>
              <a:t>3. Stimulate </a:t>
            </a:r>
            <a:r>
              <a:rPr lang="en-US" dirty="0" err="1"/>
              <a:t>Cemental</a:t>
            </a:r>
            <a:r>
              <a:rPr lang="en-US" dirty="0"/>
              <a:t> Healing </a:t>
            </a:r>
          </a:p>
          <a:p>
            <a:pPr marL="0" indent="0">
              <a:buNone/>
            </a:pPr>
            <a:r>
              <a:rPr lang="en-US" dirty="0"/>
              <a:t>‘Conditioned Medium' </a:t>
            </a:r>
          </a:p>
          <a:p>
            <a:pPr marL="0" indent="0">
              <a:lnSpc>
                <a:spcPct val="160000"/>
              </a:lnSpc>
              <a:buNone/>
            </a:pPr>
            <a:r>
              <a:rPr lang="en-US" sz="2600" dirty="0"/>
              <a:t>Supernatant of cultured gingival fibroblasts, that contain a number of biologically active factors  </a:t>
            </a:r>
          </a:p>
          <a:p>
            <a:pPr marL="0" indent="0">
              <a:lnSpc>
                <a:spcPct val="160000"/>
              </a:lnSpc>
              <a:buNone/>
            </a:pPr>
            <a:r>
              <a:rPr lang="en-US" sz="2600" dirty="0"/>
              <a:t>-</a:t>
            </a:r>
            <a:r>
              <a:rPr lang="en-US" sz="2600" dirty="0" err="1"/>
              <a:t>ViaSpan</a:t>
            </a:r>
            <a:r>
              <a:rPr lang="en-US" sz="2600" dirty="0"/>
              <a:t> </a:t>
            </a:r>
          </a:p>
          <a:p>
            <a:pPr marL="0" indent="0">
              <a:lnSpc>
                <a:spcPct val="160000"/>
              </a:lnSpc>
              <a:buNone/>
            </a:pPr>
            <a:r>
              <a:rPr lang="en-US" sz="2600" dirty="0"/>
              <a:t>-</a:t>
            </a:r>
            <a:r>
              <a:rPr lang="en-US" sz="2600" dirty="0" err="1"/>
              <a:t>Emdogain</a:t>
            </a:r>
            <a:r>
              <a:rPr lang="en-US" sz="2600" dirty="0"/>
              <a:t> (Enamel Matrix Protein; </a:t>
            </a:r>
            <a:r>
              <a:rPr lang="en-US" sz="2600" dirty="0" err="1"/>
              <a:t>Biora</a:t>
            </a:r>
            <a:r>
              <a:rPr lang="en-US" sz="2600" dirty="0"/>
              <a:t>, Malmo, Sweden) </a:t>
            </a:r>
            <a:r>
              <a:rPr lang="en-US" sz="2600" baseline="30000" dirty="0"/>
              <a:t>_</a:t>
            </a:r>
            <a:r>
              <a:rPr lang="en-US" sz="2600" dirty="0"/>
              <a:t> For teeth with extended extra oral dry times</a:t>
            </a:r>
          </a:p>
          <a:p>
            <a:pPr marL="0" indent="0">
              <a:buNone/>
            </a:pPr>
            <a:endParaRPr lang="en-US" dirty="0"/>
          </a:p>
          <a:p>
            <a:pPr marL="0" indent="0">
              <a:buNone/>
            </a:pPr>
            <a:endParaRPr lang="en-US" dirty="0"/>
          </a:p>
          <a:p>
            <a:pPr marL="0" indent="0">
              <a:buNone/>
            </a:pPr>
            <a:r>
              <a:rPr lang="en-US" dirty="0"/>
              <a:t>4. Slow down 'inevitable' osseous replacement</a:t>
            </a:r>
          </a:p>
          <a:p>
            <a:pPr marL="0" indent="0">
              <a:buNone/>
            </a:pPr>
            <a:endParaRPr lang="en-US" dirty="0"/>
          </a:p>
          <a:p>
            <a:pPr marL="0" indent="0">
              <a:buNone/>
            </a:pPr>
            <a:r>
              <a:rPr lang="en-US" sz="2600" dirty="0"/>
              <a:t>Fluoride, </a:t>
            </a:r>
            <a:r>
              <a:rPr lang="en-US" sz="2600" dirty="0" err="1"/>
              <a:t>Biphosphonates</a:t>
            </a:r>
            <a:r>
              <a:rPr lang="en-US" sz="2600" dirty="0"/>
              <a:t> and </a:t>
            </a:r>
            <a:r>
              <a:rPr lang="en-US" sz="2600" dirty="0" err="1"/>
              <a:t>Emdogain</a:t>
            </a:r>
            <a:endParaRPr lang="en-US" sz="2600" dirty="0"/>
          </a:p>
        </p:txBody>
      </p:sp>
    </p:spTree>
    <p:extLst>
      <p:ext uri="{BB962C8B-B14F-4D97-AF65-F5344CB8AC3E}">
        <p14:creationId xmlns:p14="http://schemas.microsoft.com/office/powerpoint/2010/main" val="40047325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reatment"/>
          <p:cNvPicPr>
            <a:picLocks noChangeAspect="1" noChangeArrowheads="1"/>
          </p:cNvPicPr>
          <p:nvPr/>
        </p:nvPicPr>
        <p:blipFill rotWithShape="1">
          <a:blip r:embed="rId3">
            <a:extLst>
              <a:ext uri="{28A0092B-C50C-407E-A947-70E740481C1C}">
                <a14:useLocalDpi xmlns:a14="http://schemas.microsoft.com/office/drawing/2010/main" val="0"/>
              </a:ext>
            </a:extLst>
          </a:blip>
          <a:srcRect l="3360" t="17759" r="2080" b="144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28600" y="228601"/>
            <a:ext cx="4343400" cy="1143000"/>
          </a:xfrm>
        </p:spPr>
        <p:style>
          <a:lnRef idx="0">
            <a:schemeClr val="accent4"/>
          </a:lnRef>
          <a:fillRef idx="3">
            <a:schemeClr val="accent4"/>
          </a:fillRef>
          <a:effectRef idx="3">
            <a:schemeClr val="accent4"/>
          </a:effectRef>
          <a:fontRef idx="minor">
            <a:schemeClr val="lt1"/>
          </a:fontRef>
        </p:style>
        <p:txBody>
          <a:bodyPr/>
          <a:lstStyle/>
          <a:p>
            <a:r>
              <a:rPr lang="en-US" i="1" u="sng" dirty="0"/>
              <a:t>Secondary Phase</a:t>
            </a:r>
            <a:endParaRPr lang="en-US" dirty="0"/>
          </a:p>
        </p:txBody>
      </p:sp>
      <p:sp>
        <p:nvSpPr>
          <p:cNvPr id="3" name="Content Placeholder 2"/>
          <p:cNvSpPr>
            <a:spLocks noGrp="1"/>
          </p:cNvSpPr>
          <p:nvPr>
            <p:ph idx="1"/>
          </p:nvPr>
        </p:nvSpPr>
        <p:spPr>
          <a:xfrm>
            <a:off x="3581400" y="2209800"/>
            <a:ext cx="8229600" cy="3124200"/>
          </a:xfrm>
        </p:spPr>
        <p:style>
          <a:lnRef idx="1">
            <a:schemeClr val="accent4"/>
          </a:lnRef>
          <a:fillRef idx="2">
            <a:schemeClr val="accent4"/>
          </a:fillRef>
          <a:effectRef idx="1">
            <a:schemeClr val="accent4"/>
          </a:effectRef>
          <a:fontRef idx="minor">
            <a:schemeClr val="dk1"/>
          </a:fontRef>
        </p:style>
        <p:txBody>
          <a:bodyPr/>
          <a:lstStyle/>
          <a:p>
            <a:pPr marL="514350" indent="-514350">
              <a:buAutoNum type="arabicPeriod"/>
            </a:pPr>
            <a:r>
              <a:rPr lang="en-US" dirty="0"/>
              <a:t>Prevention of pulp space infection</a:t>
            </a:r>
          </a:p>
          <a:p>
            <a:pPr marL="514350" indent="-514350">
              <a:buAutoNum type="arabicPeriod"/>
            </a:pPr>
            <a:r>
              <a:rPr lang="en-US" dirty="0"/>
              <a:t>Elimination of pulp space infection </a:t>
            </a:r>
          </a:p>
          <a:p>
            <a:pPr marL="514350" indent="-514350">
              <a:buAutoNum type="arabicPeriod"/>
            </a:pPr>
            <a:r>
              <a:rPr lang="en-US" dirty="0"/>
              <a:t>Manipulation of the inflammatory response </a:t>
            </a:r>
            <a:r>
              <a:rPr lang="en-US" dirty="0" err="1"/>
              <a:t>Ledermix</a:t>
            </a:r>
            <a:r>
              <a:rPr lang="en-US" dirty="0"/>
              <a:t>, Calcitonin, </a:t>
            </a:r>
            <a:r>
              <a:rPr lang="en-US" dirty="0" err="1"/>
              <a:t>Biphosphonates</a:t>
            </a:r>
            <a:r>
              <a:rPr lang="en-US" dirty="0"/>
              <a:t>, amino acids like </a:t>
            </a:r>
            <a:r>
              <a:rPr lang="en-US" dirty="0" err="1"/>
              <a:t>taurine</a:t>
            </a:r>
            <a:r>
              <a:rPr lang="en-US" dirty="0"/>
              <a:t>.</a:t>
            </a:r>
          </a:p>
          <a:p>
            <a:pPr marL="514350" indent="-514350">
              <a:buAutoNum type="arabicPeriod"/>
            </a:pPr>
            <a:endParaRPr lang="en-US" dirty="0"/>
          </a:p>
        </p:txBody>
      </p:sp>
    </p:spTree>
    <p:extLst>
      <p:ext uri="{BB962C8B-B14F-4D97-AF65-F5344CB8AC3E}">
        <p14:creationId xmlns:p14="http://schemas.microsoft.com/office/powerpoint/2010/main" val="30748521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12192000" cy="6860331"/>
          </a:xfrm>
          <a:prstGeom prst="rect">
            <a:avLst/>
          </a:prstGeom>
        </p:spPr>
      </p:pic>
      <p:sp>
        <p:nvSpPr>
          <p:cNvPr id="3" name="Content Placeholder 2"/>
          <p:cNvSpPr>
            <a:spLocks noGrp="1"/>
          </p:cNvSpPr>
          <p:nvPr>
            <p:ph idx="1"/>
          </p:nvPr>
        </p:nvSpPr>
        <p:spPr>
          <a:xfrm>
            <a:off x="609600" y="1295400"/>
            <a:ext cx="10439400" cy="5105400"/>
          </a:xfrm>
        </p:spPr>
        <p:style>
          <a:lnRef idx="2">
            <a:schemeClr val="accent2"/>
          </a:lnRef>
          <a:fillRef idx="1">
            <a:schemeClr val="lt1"/>
          </a:fillRef>
          <a:effectRef idx="0">
            <a:schemeClr val="accent2"/>
          </a:effectRef>
          <a:fontRef idx="minor">
            <a:schemeClr val="dk1"/>
          </a:fontRef>
        </p:style>
        <p:txBody>
          <a:bodyPr>
            <a:normAutofit/>
          </a:bodyPr>
          <a:lstStyle/>
          <a:p>
            <a:pPr algn="ctr">
              <a:lnSpc>
                <a:spcPct val="200000"/>
              </a:lnSpc>
              <a:buFont typeface="Wingdings" panose="05000000000000000000" pitchFamily="2" charset="2"/>
              <a:buChar char="ü"/>
            </a:pPr>
            <a:r>
              <a:rPr lang="en-US" dirty="0"/>
              <a:t>A drug combining tetracycline (</a:t>
            </a:r>
            <a:r>
              <a:rPr lang="en-US" dirty="0" err="1"/>
              <a:t>demethylchlortetracycline</a:t>
            </a:r>
            <a:r>
              <a:rPr lang="en-US" dirty="0"/>
              <a:t>) and corticosteroid (</a:t>
            </a:r>
            <a:r>
              <a:rPr lang="en-US" dirty="0" err="1"/>
              <a:t>trimcinolone</a:t>
            </a:r>
            <a:r>
              <a:rPr lang="en-US" dirty="0"/>
              <a:t> </a:t>
            </a:r>
            <a:r>
              <a:rPr lang="en-US" dirty="0" err="1"/>
              <a:t>acetonide</a:t>
            </a:r>
            <a:r>
              <a:rPr lang="en-US" dirty="0"/>
              <a:t>) </a:t>
            </a:r>
          </a:p>
          <a:p>
            <a:pPr algn="ctr">
              <a:lnSpc>
                <a:spcPct val="200000"/>
              </a:lnSpc>
              <a:buFont typeface="Wingdings" panose="05000000000000000000" pitchFamily="2" charset="2"/>
              <a:buChar char="ü"/>
            </a:pPr>
            <a:r>
              <a:rPr lang="en-US" dirty="0"/>
              <a:t> Synergistic effect on the inhibition of root resorption. </a:t>
            </a:r>
          </a:p>
          <a:p>
            <a:pPr algn="ctr">
              <a:lnSpc>
                <a:spcPct val="200000"/>
              </a:lnSpc>
              <a:buFont typeface="Wingdings" panose="05000000000000000000" pitchFamily="2" charset="2"/>
              <a:buChar char="ü"/>
            </a:pPr>
            <a:r>
              <a:rPr lang="en-US" dirty="0"/>
              <a:t> Eliminates pulp space infection as well as suppresses inflammation. </a:t>
            </a:r>
          </a:p>
          <a:p>
            <a:pPr algn="ctr">
              <a:lnSpc>
                <a:spcPct val="200000"/>
              </a:lnSpc>
              <a:buFont typeface="Wingdings" panose="05000000000000000000" pitchFamily="2" charset="2"/>
              <a:buChar char="ü"/>
            </a:pPr>
            <a:endParaRPr lang="en-US" dirty="0"/>
          </a:p>
          <a:p>
            <a:pPr algn="ctr">
              <a:lnSpc>
                <a:spcPct val="200000"/>
              </a:lnSpc>
              <a:buFont typeface="Wingdings" panose="05000000000000000000" pitchFamily="2" charset="2"/>
              <a:buChar char="ü"/>
            </a:pPr>
            <a:endParaRPr lang="en-US" dirty="0"/>
          </a:p>
          <a:p>
            <a:pPr algn="ctr">
              <a:lnSpc>
                <a:spcPct val="200000"/>
              </a:lnSpc>
              <a:buFont typeface="Wingdings" panose="05000000000000000000" pitchFamily="2" charset="2"/>
              <a:buChar char="ü"/>
            </a:pPr>
            <a:endParaRPr lang="en-US" dirty="0"/>
          </a:p>
        </p:txBody>
      </p:sp>
      <p:sp>
        <p:nvSpPr>
          <p:cNvPr id="2" name="Rectangle 1"/>
          <p:cNvSpPr/>
          <p:nvPr/>
        </p:nvSpPr>
        <p:spPr>
          <a:xfrm>
            <a:off x="838200" y="545068"/>
            <a:ext cx="1941557" cy="584775"/>
          </a:xfrm>
          <a:prstGeom prst="rect">
            <a:avLst/>
          </a:prstGeom>
        </p:spPr>
        <p:txBody>
          <a:bodyPr wrap="none">
            <a:spAutoFit/>
          </a:bodyPr>
          <a:lstStyle/>
          <a:p>
            <a:r>
              <a:rPr lang="en-US" sz="3200" b="1" u="sng" dirty="0"/>
              <a:t>LEDERMIX</a:t>
            </a:r>
          </a:p>
        </p:txBody>
      </p:sp>
    </p:spTree>
    <p:extLst>
      <p:ext uri="{BB962C8B-B14F-4D97-AF65-F5344CB8AC3E}">
        <p14:creationId xmlns:p14="http://schemas.microsoft.com/office/powerpoint/2010/main" val="100775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anim calcmode="lin" valueType="num">
                                      <p:cBhvr>
                                        <p:cTn id="8" dur="500" fill="hold"/>
                                        <p:tgtEl>
                                          <p:spTgt spid="3">
                                            <p:bg/>
                                          </p:spTgt>
                                        </p:tgtEl>
                                        <p:attrNameLst>
                                          <p:attrName>ppt_x</p:attrName>
                                        </p:attrNameLst>
                                      </p:cBhvr>
                                      <p:tavLst>
                                        <p:tav tm="0">
                                          <p:val>
                                            <p:strVal val="#ppt_x"/>
                                          </p:val>
                                        </p:tav>
                                        <p:tav tm="100000">
                                          <p:val>
                                            <p:strVal val="#ppt_x"/>
                                          </p:val>
                                        </p:tav>
                                      </p:tavLst>
                                    </p:anim>
                                    <p:anim calcmode="lin" valueType="num">
                                      <p:cBhvr>
                                        <p:cTn id="9" dur="5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anim calcmode="lin" valueType="num">
                                      <p:cBhvr>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500"/>
                                        <p:tgtEl>
                                          <p:spTgt spid="3">
                                            <p:txEl>
                                              <p:pRg st="1" end="1"/>
                                            </p:txEl>
                                          </p:spTgt>
                                        </p:tgtEl>
                                      </p:cBhvr>
                                    </p:animEffect>
                                    <p:anim calcmode="lin" valueType="num">
                                      <p:cBhvr>
                                        <p:cTn id="2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500"/>
                                        <p:tgtEl>
                                          <p:spTgt spid="3">
                                            <p:txEl>
                                              <p:pRg st="2" end="2"/>
                                            </p:txEl>
                                          </p:spTgt>
                                        </p:tgtEl>
                                      </p:cBhvr>
                                    </p:animEffect>
                                    <p:anim calcmode="lin" valueType="num">
                                      <p:cBhvr>
                                        <p:cTn id="2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3049726"/>
            <a:ext cx="8458200" cy="3416320"/>
          </a:xfrm>
          <a:prstGeom prst="rect">
            <a:avLst/>
          </a:prstGeom>
          <a:solidFill>
            <a:schemeClr val="accent1">
              <a:lumMod val="40000"/>
              <a:lumOff val="60000"/>
            </a:schemeClr>
          </a:solidFill>
        </p:spPr>
        <p:txBody>
          <a:bodyPr wrap="square">
            <a:spAutoFit/>
          </a:bodyPr>
          <a:lstStyle/>
          <a:p>
            <a:pPr>
              <a:lnSpc>
                <a:spcPct val="150000"/>
              </a:lnSpc>
            </a:pPr>
            <a:r>
              <a:rPr lang="en-US" sz="2400" dirty="0"/>
              <a:t> </a:t>
            </a:r>
            <a:r>
              <a:rPr lang="en-US" sz="2400" u="sng" dirty="0"/>
              <a:t>Functions of calcitonin</a:t>
            </a:r>
            <a:r>
              <a:rPr lang="en-US" sz="2400" dirty="0"/>
              <a:t>:</a:t>
            </a:r>
          </a:p>
          <a:p>
            <a:pPr>
              <a:lnSpc>
                <a:spcPct val="150000"/>
              </a:lnSpc>
            </a:pPr>
            <a:r>
              <a:rPr lang="en-US" sz="2400" dirty="0"/>
              <a:t>-Directly inhibits </a:t>
            </a:r>
            <a:r>
              <a:rPr lang="en-US" sz="2400" dirty="0" err="1"/>
              <a:t>osteoclastic</a:t>
            </a:r>
            <a:r>
              <a:rPr lang="en-US" sz="2400" dirty="0"/>
              <a:t> activity, both in vivo and in vitro</a:t>
            </a:r>
          </a:p>
          <a:p>
            <a:pPr>
              <a:lnSpc>
                <a:spcPct val="150000"/>
              </a:lnSpc>
            </a:pPr>
            <a:r>
              <a:rPr lang="en-US" sz="2400" dirty="0"/>
              <a:t>-The motility of osteoclasts is suppressed </a:t>
            </a:r>
          </a:p>
          <a:p>
            <a:pPr>
              <a:lnSpc>
                <a:spcPct val="150000"/>
              </a:lnSpc>
            </a:pPr>
            <a:r>
              <a:rPr lang="en-US" sz="2400" dirty="0"/>
              <a:t>-Disappearance of clear zone </a:t>
            </a:r>
          </a:p>
          <a:p>
            <a:pPr>
              <a:lnSpc>
                <a:spcPct val="150000"/>
              </a:lnSpc>
            </a:pPr>
            <a:r>
              <a:rPr lang="en-US" sz="2400" dirty="0"/>
              <a:t>-Overall decrease in the size of the cells </a:t>
            </a:r>
          </a:p>
          <a:p>
            <a:pPr>
              <a:lnSpc>
                <a:spcPct val="150000"/>
              </a:lnSpc>
            </a:pPr>
            <a:r>
              <a:rPr lang="en-US" sz="2400" dirty="0"/>
              <a:t>-Suppresses inflammation</a:t>
            </a:r>
          </a:p>
        </p:txBody>
      </p:sp>
      <p:sp>
        <p:nvSpPr>
          <p:cNvPr id="3" name="Rectangle 2"/>
          <p:cNvSpPr/>
          <p:nvPr/>
        </p:nvSpPr>
        <p:spPr>
          <a:xfrm>
            <a:off x="457200" y="381000"/>
            <a:ext cx="2009333" cy="523220"/>
          </a:xfrm>
          <a:prstGeom prst="rect">
            <a:avLst/>
          </a:prstGeom>
        </p:spPr>
        <p:txBody>
          <a:bodyPr wrap="none">
            <a:spAutoFit/>
          </a:bodyPr>
          <a:lstStyle/>
          <a:p>
            <a:r>
              <a:rPr lang="en-US" sz="2800" b="1" u="sng" dirty="0"/>
              <a:t>CALCITONIN</a:t>
            </a:r>
          </a:p>
        </p:txBody>
      </p:sp>
      <p:sp>
        <p:nvSpPr>
          <p:cNvPr id="4" name="Rectangle 3"/>
          <p:cNvSpPr/>
          <p:nvPr/>
        </p:nvSpPr>
        <p:spPr>
          <a:xfrm>
            <a:off x="914400" y="1099810"/>
            <a:ext cx="10210800" cy="1754326"/>
          </a:xfrm>
          <a:prstGeom prst="rect">
            <a:avLst/>
          </a:prstGeom>
        </p:spPr>
        <p:txBody>
          <a:bodyPr wrap="square">
            <a:spAutoFit/>
          </a:bodyPr>
          <a:lstStyle/>
          <a:p>
            <a:pPr algn="ctr">
              <a:lnSpc>
                <a:spcPct val="150000"/>
              </a:lnSpc>
            </a:pPr>
            <a:r>
              <a:rPr lang="en-US" sz="2400" dirty="0"/>
              <a:t>It is a </a:t>
            </a:r>
            <a:r>
              <a:rPr lang="en-US" sz="2400" b="1" dirty="0"/>
              <a:t>polypeptide hormone</a:t>
            </a:r>
            <a:r>
              <a:rPr lang="en-US" sz="2400" dirty="0"/>
              <a:t>. Resorbing cells are the only cells that have receptors for calcitonin. Use has been proposed in an attempt to control the resorption process</a:t>
            </a:r>
          </a:p>
        </p:txBody>
      </p:sp>
    </p:spTree>
    <p:extLst>
      <p:ext uri="{BB962C8B-B14F-4D97-AF65-F5344CB8AC3E}">
        <p14:creationId xmlns:p14="http://schemas.microsoft.com/office/powerpoint/2010/main" val="24401810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8991600" cy="609600"/>
          </a:xfrm>
          <a:solidFill>
            <a:srgbClr val="FFFF00"/>
          </a:solidFill>
        </p:spPr>
        <p:txBody>
          <a:bodyPr>
            <a:normAutofit fontScale="90000"/>
          </a:bodyPr>
          <a:lstStyle/>
          <a:p>
            <a:r>
              <a:rPr lang="en-US" b="1" u="sng" cap="all" dirty="0"/>
              <a:t>External cervical root resorption</a:t>
            </a:r>
            <a:endParaRPr lang="en-US" u="sng" dirty="0"/>
          </a:p>
        </p:txBody>
      </p:sp>
      <p:sp>
        <p:nvSpPr>
          <p:cNvPr id="3" name="Content Placeholder 2"/>
          <p:cNvSpPr>
            <a:spLocks noGrp="1"/>
          </p:cNvSpPr>
          <p:nvPr>
            <p:ph idx="1"/>
          </p:nvPr>
        </p:nvSpPr>
        <p:spPr>
          <a:xfrm>
            <a:off x="228600" y="1371600"/>
            <a:ext cx="8458200" cy="5181600"/>
          </a:xfrm>
        </p:spPr>
        <p:txBody>
          <a:bodyPr>
            <a:normAutofit fontScale="85000" lnSpcReduction="20000"/>
          </a:bodyPr>
          <a:lstStyle/>
          <a:p>
            <a:pPr marL="0" indent="0" algn="just">
              <a:lnSpc>
                <a:spcPct val="160000"/>
              </a:lnSpc>
              <a:buNone/>
            </a:pPr>
            <a:r>
              <a:rPr lang="en-US" dirty="0"/>
              <a:t>ERR </a:t>
            </a:r>
            <a:r>
              <a:rPr lang="en-US" dirty="0" err="1"/>
              <a:t>assoc</a:t>
            </a:r>
            <a:r>
              <a:rPr lang="en-US" dirty="0"/>
              <a:t> with marginal periodontitis without pulpal involvement is MC referred to as cervical invasive root resorption (because of the marginal location of the defect)</a:t>
            </a:r>
          </a:p>
          <a:p>
            <a:pPr marL="0" indent="0" algn="just">
              <a:lnSpc>
                <a:spcPct val="160000"/>
              </a:lnSpc>
              <a:buNone/>
            </a:pPr>
            <a:r>
              <a:rPr lang="en-US" dirty="0"/>
              <a:t>                                      </a:t>
            </a:r>
          </a:p>
          <a:p>
            <a:pPr marL="0" indent="0" algn="just">
              <a:lnSpc>
                <a:spcPct val="160000"/>
              </a:lnSpc>
              <a:buNone/>
            </a:pPr>
            <a:endParaRPr lang="en-US" dirty="0"/>
          </a:p>
          <a:p>
            <a:pPr marL="0" indent="0" algn="just">
              <a:lnSpc>
                <a:spcPct val="160000"/>
              </a:lnSpc>
              <a:buNone/>
            </a:pPr>
            <a:r>
              <a:rPr lang="en-US" dirty="0" err="1"/>
              <a:t>Insiduous</a:t>
            </a:r>
            <a:r>
              <a:rPr lang="en-US" dirty="0"/>
              <a:t> and often aggressively destructive form of ERR characterized by invasion of the root by </a:t>
            </a:r>
            <a:r>
              <a:rPr lang="en-US" dirty="0" err="1"/>
              <a:t>fibrovascular</a:t>
            </a:r>
            <a:r>
              <a:rPr lang="en-US" dirty="0"/>
              <a:t> tissue derived from the PDL                                 </a:t>
            </a:r>
          </a:p>
          <a:p>
            <a:pPr marL="0" indent="0" algn="just">
              <a:lnSpc>
                <a:spcPct val="160000"/>
              </a:lnSpc>
              <a:buNone/>
            </a:pPr>
            <a:r>
              <a:rPr lang="en-US" dirty="0"/>
              <a:t>						</a:t>
            </a:r>
            <a:r>
              <a:rPr lang="en-US" b="1" i="1" dirty="0" err="1"/>
              <a:t>Heithersay</a:t>
            </a:r>
            <a:r>
              <a:rPr lang="en-US" b="1" i="1" dirty="0"/>
              <a:t> 1999</a:t>
            </a:r>
          </a:p>
        </p:txBody>
      </p:sp>
      <p:sp>
        <p:nvSpPr>
          <p:cNvPr id="4" name="Freeform 3"/>
          <p:cNvSpPr/>
          <p:nvPr/>
        </p:nvSpPr>
        <p:spPr>
          <a:xfrm>
            <a:off x="9282545" y="838200"/>
            <a:ext cx="1766455" cy="4192156"/>
          </a:xfrm>
          <a:custGeom>
            <a:avLst/>
            <a:gdLst>
              <a:gd name="connsiteX0" fmla="*/ 51199 w 1711856"/>
              <a:gd name="connsiteY0" fmla="*/ 3750487 h 4188292"/>
              <a:gd name="connsiteX1" fmla="*/ 201324 w 1711856"/>
              <a:gd name="connsiteY1" fmla="*/ 1484959 h 4188292"/>
              <a:gd name="connsiteX2" fmla="*/ 365097 w 1711856"/>
              <a:gd name="connsiteY2" fmla="*/ 515968 h 4188292"/>
              <a:gd name="connsiteX3" fmla="*/ 678996 w 1711856"/>
              <a:gd name="connsiteY3" fmla="*/ 38296 h 4188292"/>
              <a:gd name="connsiteX4" fmla="*/ 1020190 w 1711856"/>
              <a:gd name="connsiteY4" fmla="*/ 188422 h 4188292"/>
              <a:gd name="connsiteX5" fmla="*/ 1320440 w 1711856"/>
              <a:gd name="connsiteY5" fmla="*/ 1444016 h 4188292"/>
              <a:gd name="connsiteX6" fmla="*/ 1647987 w 1711856"/>
              <a:gd name="connsiteY6" fmla="*/ 3750487 h 4188292"/>
              <a:gd name="connsiteX7" fmla="*/ 1702578 w 1711856"/>
              <a:gd name="connsiteY7" fmla="*/ 4091681 h 4188292"/>
              <a:gd name="connsiteX8" fmla="*/ 1525157 w 1711856"/>
              <a:gd name="connsiteY8" fmla="*/ 4159920 h 4188292"/>
              <a:gd name="connsiteX9" fmla="*/ 624405 w 1711856"/>
              <a:gd name="connsiteY9" fmla="*/ 4187216 h 4188292"/>
              <a:gd name="connsiteX10" fmla="*/ 64846 w 1711856"/>
              <a:gd name="connsiteY10" fmla="*/ 4173568 h 4188292"/>
              <a:gd name="connsiteX11" fmla="*/ 10255 w 1711856"/>
              <a:gd name="connsiteY11" fmla="*/ 4091681 h 4188292"/>
              <a:gd name="connsiteX12" fmla="*/ 51199 w 1711856"/>
              <a:gd name="connsiteY12" fmla="*/ 3750487 h 4188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11856" h="4188292">
                <a:moveTo>
                  <a:pt x="51199" y="3750487"/>
                </a:moveTo>
                <a:cubicBezTo>
                  <a:pt x="83044" y="3316033"/>
                  <a:pt x="149008" y="2024045"/>
                  <a:pt x="201324" y="1484959"/>
                </a:cubicBezTo>
                <a:cubicBezTo>
                  <a:pt x="253640" y="945873"/>
                  <a:pt x="285485" y="757078"/>
                  <a:pt x="365097" y="515968"/>
                </a:cubicBezTo>
                <a:cubicBezTo>
                  <a:pt x="444709" y="274857"/>
                  <a:pt x="569814" y="92887"/>
                  <a:pt x="678996" y="38296"/>
                </a:cubicBezTo>
                <a:cubicBezTo>
                  <a:pt x="788178" y="-16295"/>
                  <a:pt x="913283" y="-45865"/>
                  <a:pt x="1020190" y="188422"/>
                </a:cubicBezTo>
                <a:cubicBezTo>
                  <a:pt x="1127097" y="422709"/>
                  <a:pt x="1215807" y="850339"/>
                  <a:pt x="1320440" y="1444016"/>
                </a:cubicBezTo>
                <a:cubicBezTo>
                  <a:pt x="1425073" y="2037693"/>
                  <a:pt x="1584297" y="3309210"/>
                  <a:pt x="1647987" y="3750487"/>
                </a:cubicBezTo>
                <a:cubicBezTo>
                  <a:pt x="1711677" y="4191764"/>
                  <a:pt x="1723050" y="4023442"/>
                  <a:pt x="1702578" y="4091681"/>
                </a:cubicBezTo>
                <a:cubicBezTo>
                  <a:pt x="1682106" y="4159920"/>
                  <a:pt x="1704853" y="4143998"/>
                  <a:pt x="1525157" y="4159920"/>
                </a:cubicBezTo>
                <a:cubicBezTo>
                  <a:pt x="1345462" y="4175843"/>
                  <a:pt x="867790" y="4184941"/>
                  <a:pt x="624405" y="4187216"/>
                </a:cubicBezTo>
                <a:cubicBezTo>
                  <a:pt x="381020" y="4189491"/>
                  <a:pt x="167204" y="4189490"/>
                  <a:pt x="64846" y="4173568"/>
                </a:cubicBezTo>
                <a:cubicBezTo>
                  <a:pt x="-37512" y="4157646"/>
                  <a:pt x="12529" y="4169018"/>
                  <a:pt x="10255" y="4091681"/>
                </a:cubicBezTo>
                <a:cubicBezTo>
                  <a:pt x="7980" y="4014344"/>
                  <a:pt x="19354" y="4184941"/>
                  <a:pt x="51199" y="3750487"/>
                </a:cubicBezTo>
                <a:close/>
              </a:path>
            </a:pathLst>
          </a:custGeom>
          <a:solidFill>
            <a:schemeClr val="bg1"/>
          </a:solidFill>
          <a:ln>
            <a:solidFill>
              <a:schemeClr val="bg1"/>
            </a:solidFill>
          </a:ln>
          <a:effectLst>
            <a:innerShdw blurRad="203200">
              <a:prstClr val="black"/>
            </a:inn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9130142" y="3909735"/>
            <a:ext cx="2208049" cy="2872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loud 5"/>
          <p:cNvSpPr/>
          <p:nvPr/>
        </p:nvSpPr>
        <p:spPr>
          <a:xfrm>
            <a:off x="9627012" y="3308443"/>
            <a:ext cx="1044389" cy="1307913"/>
          </a:xfrm>
          <a:prstGeom prst="cloud">
            <a:avLst/>
          </a:prstGeom>
          <a:solidFill>
            <a:schemeClr val="bg1"/>
          </a:solidFill>
          <a:effectLst>
            <a:innerShdw blurRad="3556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9773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barn(inVertical)">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06400" y="277813"/>
            <a:ext cx="11393714" cy="1463901"/>
          </a:xfrm>
        </p:spPr>
        <p:txBody>
          <a:bodyPr>
            <a:normAutofit/>
          </a:bodyPr>
          <a:lstStyle/>
          <a:p>
            <a:r>
              <a:rPr lang="en-US" sz="3600" b="1" dirty="0">
                <a:solidFill>
                  <a:schemeClr val="tx1"/>
                </a:solidFill>
                <a:effectLst/>
                <a:latin typeface="Times New Roman" panose="02020603050405020304" pitchFamily="18" charset="0"/>
                <a:cs typeface="Times New Roman" panose="02020603050405020304" pitchFamily="18" charset="0"/>
              </a:rPr>
              <a:t>TAKE HOME MESSEGE/ FOR THE TOPIC COVERED (SUMMARY)  </a:t>
            </a:r>
            <a:endParaRPr lang="en-US" sz="3600" b="1" dirty="0">
              <a:effectLst/>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72795863-2509-495E-A4D3-2D1EB08AA326}" type="slidenum">
              <a:rPr lang="en-US" smtClean="0"/>
              <a:t>26</a:t>
            </a:fld>
            <a:endParaRPr lang="en-US"/>
          </a:p>
        </p:txBody>
      </p:sp>
      <p:sp>
        <p:nvSpPr>
          <p:cNvPr id="4" name="TextBox 3">
            <a:extLst>
              <a:ext uri="{FF2B5EF4-FFF2-40B4-BE49-F238E27FC236}">
                <a16:creationId xmlns:a16="http://schemas.microsoft.com/office/drawing/2014/main" id="{035F8C54-BD8F-6AE2-626F-F7A627B18BC2}"/>
              </a:ext>
            </a:extLst>
          </p:cNvPr>
          <p:cNvSpPr txBox="1"/>
          <p:nvPr/>
        </p:nvSpPr>
        <p:spPr>
          <a:xfrm>
            <a:off x="1376517" y="2370408"/>
            <a:ext cx="6213986" cy="2117183"/>
          </a:xfrm>
          <a:prstGeom prst="rect">
            <a:avLst/>
          </a:prstGeom>
          <a:noFill/>
        </p:spPr>
        <p:txBody>
          <a:bodyPr wrap="square">
            <a:spAutoFit/>
          </a:bodyPr>
          <a:lstStyle/>
          <a:p>
            <a:pPr lvl="0" rtl="0">
              <a:lnSpc>
                <a:spcPct val="150000"/>
              </a:lnSpc>
            </a:pPr>
            <a:r>
              <a:rPr lang="en-US" dirty="0"/>
              <a:t>Tooth resorption is a perplexing problem for all dental practitioners. The etiologic factors are vague, diagnoses are educated guesses, and often the chosen treatment does not prevent the rapid disappearance of the calcified dental tissues.</a:t>
            </a:r>
          </a:p>
        </p:txBody>
      </p:sp>
    </p:spTree>
    <p:extLst>
      <p:ext uri="{BB962C8B-B14F-4D97-AF65-F5344CB8AC3E}">
        <p14:creationId xmlns:p14="http://schemas.microsoft.com/office/powerpoint/2010/main" val="8329820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838200" y="232229"/>
            <a:ext cx="10515600" cy="1458459"/>
          </a:xfrm>
        </p:spPr>
        <p:txBody>
          <a:bodyPr/>
          <a:lstStyle/>
          <a:p>
            <a:r>
              <a:rPr lang="en-US" dirty="0">
                <a:latin typeface="Times New Roman" panose="02020603050405020304" pitchFamily="18" charset="0"/>
                <a:cs typeface="Times New Roman" panose="02020603050405020304" pitchFamily="18" charset="0"/>
              </a:rPr>
              <a:t>Question &amp; Answer Session</a:t>
            </a:r>
            <a:endParaRPr lang="en-US" sz="2400" dirty="0"/>
          </a:p>
        </p:txBody>
      </p:sp>
      <p:sp>
        <p:nvSpPr>
          <p:cNvPr id="2" name="Slide Number Placeholder 1"/>
          <p:cNvSpPr>
            <a:spLocks noGrp="1"/>
          </p:cNvSpPr>
          <p:nvPr>
            <p:ph type="sldNum" sz="quarter" idx="12"/>
          </p:nvPr>
        </p:nvSpPr>
        <p:spPr/>
        <p:txBody>
          <a:bodyPr/>
          <a:lstStyle/>
          <a:p>
            <a:fld id="{72795863-2509-495E-A4D3-2D1EB08AA326}" type="slidenum">
              <a:rPr lang="en-US" smtClean="0"/>
              <a:t>27</a:t>
            </a:fld>
            <a:endParaRPr lang="en-US"/>
          </a:p>
        </p:txBody>
      </p:sp>
      <p:sp>
        <p:nvSpPr>
          <p:cNvPr id="4" name="TextBox 3"/>
          <p:cNvSpPr txBox="1"/>
          <p:nvPr/>
        </p:nvSpPr>
        <p:spPr>
          <a:xfrm>
            <a:off x="1204685" y="2902857"/>
            <a:ext cx="9231085" cy="2308324"/>
          </a:xfrm>
          <a:prstGeom prst="rect">
            <a:avLst/>
          </a:prstGeom>
          <a:noFill/>
        </p:spPr>
        <p:txBody>
          <a:bodyPr wrap="square" rtlCol="0">
            <a:spAutoFit/>
          </a:bodyPr>
          <a:lstStyle/>
          <a:p>
            <a:pPr marL="457200" indent="-457200">
              <a:buAutoNum type="arabicPeriod"/>
            </a:pPr>
            <a:r>
              <a:rPr lang="en-US" sz="2400" dirty="0"/>
              <a:t>Write a short note on repair of resorption.</a:t>
            </a:r>
          </a:p>
          <a:p>
            <a:pPr marL="457200" indent="-457200">
              <a:buAutoNum type="arabicPeriod"/>
            </a:pPr>
            <a:r>
              <a:rPr lang="en-US" sz="2400" dirty="0"/>
              <a:t>Short note on idiopathic resorption.</a:t>
            </a:r>
          </a:p>
          <a:p>
            <a:pPr marL="457200" indent="-457200">
              <a:buAutoNum type="arabicPeriod"/>
            </a:pPr>
            <a:r>
              <a:rPr lang="en-US" sz="2400" dirty="0"/>
              <a:t>Short note on internal inflammatory resorption.</a:t>
            </a:r>
          </a:p>
          <a:p>
            <a:pPr marL="457200" indent="-457200">
              <a:buAutoNum type="arabicPeriod"/>
            </a:pPr>
            <a:r>
              <a:rPr lang="en-US" sz="2400" dirty="0"/>
              <a:t>Write in brief classification of resorption.</a:t>
            </a:r>
          </a:p>
          <a:p>
            <a:pPr marL="457200" indent="-457200">
              <a:buAutoNum type="arabicPeriod"/>
            </a:pPr>
            <a:endParaRPr lang="en-US" sz="2400" dirty="0"/>
          </a:p>
          <a:p>
            <a:pPr marL="457200" indent="-457200">
              <a:buAutoNum type="arabicPeriod"/>
            </a:pPr>
            <a:endParaRPr lang="en-US" sz="2400" dirty="0"/>
          </a:p>
        </p:txBody>
      </p:sp>
    </p:spTree>
    <p:extLst>
      <p:ext uri="{BB962C8B-B14F-4D97-AF65-F5344CB8AC3E}">
        <p14:creationId xmlns:p14="http://schemas.microsoft.com/office/powerpoint/2010/main" val="16323522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29105"/>
            <a:ext cx="12192000" cy="6891867"/>
          </a:xfrm>
          <a:prstGeom prst="rect">
            <a:avLst/>
          </a:prstGeom>
        </p:spPr>
      </p:pic>
      <p:sp>
        <p:nvSpPr>
          <p:cNvPr id="2" name="Title 1"/>
          <p:cNvSpPr>
            <a:spLocks noGrp="1"/>
          </p:cNvSpPr>
          <p:nvPr>
            <p:ph type="title"/>
          </p:nvPr>
        </p:nvSpPr>
        <p:spPr>
          <a:xfrm>
            <a:off x="5486400" y="1752600"/>
            <a:ext cx="4927600" cy="914400"/>
          </a:xfrm>
        </p:spPr>
        <p:style>
          <a:lnRef idx="2">
            <a:schemeClr val="accent1"/>
          </a:lnRef>
          <a:fillRef idx="1">
            <a:schemeClr val="lt1"/>
          </a:fillRef>
          <a:effectRef idx="0">
            <a:schemeClr val="accent1"/>
          </a:effectRef>
          <a:fontRef idx="minor">
            <a:schemeClr val="dk1"/>
          </a:fontRef>
        </p:style>
        <p:txBody>
          <a:bodyPr/>
          <a:lstStyle/>
          <a:p>
            <a:r>
              <a:rPr lang="en-US" b="1" dirty="0">
                <a:solidFill>
                  <a:srgbClr val="C00000"/>
                </a:solidFill>
                <a:effectLst>
                  <a:outerShdw blurRad="38100" dist="38100" dir="2700000" algn="tl">
                    <a:srgbClr val="000000">
                      <a:alpha val="43137"/>
                    </a:srgbClr>
                  </a:outerShdw>
                </a:effectLst>
              </a:rPr>
              <a:t>REFERENCES</a:t>
            </a:r>
          </a:p>
        </p:txBody>
      </p:sp>
    </p:spTree>
    <p:extLst>
      <p:ext uri="{BB962C8B-B14F-4D97-AF65-F5344CB8AC3E}">
        <p14:creationId xmlns:p14="http://schemas.microsoft.com/office/powerpoint/2010/main" val="23153913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11506200" cy="6248400"/>
          </a:xfrm>
        </p:spPr>
        <p:txBody>
          <a:bodyPr>
            <a:normAutofit fontScale="70000" lnSpcReduction="20000"/>
          </a:bodyPr>
          <a:lstStyle/>
          <a:p>
            <a:pPr lvl="0">
              <a:lnSpc>
                <a:spcPct val="200000"/>
              </a:lnSpc>
            </a:pPr>
            <a:r>
              <a:rPr lang="en-US" dirty="0">
                <a:solidFill>
                  <a:schemeClr val="tx1"/>
                </a:solidFill>
                <a:latin typeface="Andalus" panose="02020603050405020304" pitchFamily="18" charset="-78"/>
                <a:cs typeface="Andalus" panose="02020603050405020304" pitchFamily="18" charset="-78"/>
              </a:rPr>
              <a:t>Martin Trope, Noah </a:t>
            </a:r>
            <a:r>
              <a:rPr lang="en-US" dirty="0" err="1">
                <a:solidFill>
                  <a:schemeClr val="tx1"/>
                </a:solidFill>
                <a:latin typeface="Andalus" panose="02020603050405020304" pitchFamily="18" charset="-78"/>
                <a:cs typeface="Andalus" panose="02020603050405020304" pitchFamily="18" charset="-78"/>
              </a:rPr>
              <a:t>Chivian</a:t>
            </a:r>
            <a:r>
              <a:rPr lang="en-US" dirty="0">
                <a:solidFill>
                  <a:schemeClr val="tx1"/>
                </a:solidFill>
                <a:latin typeface="Andalus" panose="02020603050405020304" pitchFamily="18" charset="-78"/>
                <a:cs typeface="Andalus" panose="02020603050405020304" pitchFamily="18" charset="-78"/>
              </a:rPr>
              <a:t> ; Root Resorption : Pathways of Pulp Cohen and Burns, 6</a:t>
            </a:r>
            <a:r>
              <a:rPr lang="en-US" baseline="30000" dirty="0">
                <a:solidFill>
                  <a:schemeClr val="tx1"/>
                </a:solidFill>
                <a:latin typeface="Andalus" panose="02020603050405020304" pitchFamily="18" charset="-78"/>
                <a:cs typeface="Andalus" panose="02020603050405020304" pitchFamily="18" charset="-78"/>
              </a:rPr>
              <a:t>th</a:t>
            </a:r>
            <a:r>
              <a:rPr lang="en-US" dirty="0">
                <a:solidFill>
                  <a:schemeClr val="tx1"/>
                </a:solidFill>
                <a:latin typeface="Andalus" panose="02020603050405020304" pitchFamily="18" charset="-78"/>
                <a:cs typeface="Andalus" panose="02020603050405020304" pitchFamily="18" charset="-78"/>
              </a:rPr>
              <a:t> Edition. </a:t>
            </a:r>
          </a:p>
          <a:p>
            <a:pPr lvl="0">
              <a:lnSpc>
                <a:spcPct val="200000"/>
              </a:lnSpc>
            </a:pPr>
            <a:r>
              <a:rPr lang="en-US" dirty="0">
                <a:solidFill>
                  <a:schemeClr val="tx1"/>
                </a:solidFill>
                <a:latin typeface="Andalus" panose="02020603050405020304" pitchFamily="18" charset="-78"/>
                <a:cs typeface="Andalus" panose="02020603050405020304" pitchFamily="18" charset="-78"/>
              </a:rPr>
              <a:t>Fuss Z, </a:t>
            </a:r>
            <a:r>
              <a:rPr lang="en-US" dirty="0" err="1">
                <a:solidFill>
                  <a:schemeClr val="tx1"/>
                </a:solidFill>
                <a:latin typeface="Andalus" panose="02020603050405020304" pitchFamily="18" charset="-78"/>
                <a:cs typeface="Andalus" panose="02020603050405020304" pitchFamily="18" charset="-78"/>
              </a:rPr>
              <a:t>Tsesis</a:t>
            </a:r>
            <a:r>
              <a:rPr lang="en-US" dirty="0">
                <a:solidFill>
                  <a:schemeClr val="tx1"/>
                </a:solidFill>
                <a:latin typeface="Andalus" panose="02020603050405020304" pitchFamily="18" charset="-78"/>
                <a:cs typeface="Andalus" panose="02020603050405020304" pitchFamily="18" charset="-78"/>
              </a:rPr>
              <a:t> I, Lin S. : Root resorption – diagnosis, classification and treatment choices based on stimulation factors.  Dent </a:t>
            </a:r>
            <a:r>
              <a:rPr lang="en-US" dirty="0" err="1">
                <a:solidFill>
                  <a:schemeClr val="tx1"/>
                </a:solidFill>
                <a:latin typeface="Andalus" panose="02020603050405020304" pitchFamily="18" charset="-78"/>
                <a:cs typeface="Andalus" panose="02020603050405020304" pitchFamily="18" charset="-78"/>
              </a:rPr>
              <a:t>Traumatol</a:t>
            </a:r>
            <a:r>
              <a:rPr lang="en-US" dirty="0">
                <a:solidFill>
                  <a:schemeClr val="tx1"/>
                </a:solidFill>
                <a:latin typeface="Andalus" panose="02020603050405020304" pitchFamily="18" charset="-78"/>
                <a:cs typeface="Andalus" panose="02020603050405020304" pitchFamily="18" charset="-78"/>
              </a:rPr>
              <a:t> 2003:19:175-182. </a:t>
            </a:r>
          </a:p>
          <a:p>
            <a:pPr lvl="0">
              <a:lnSpc>
                <a:spcPct val="200000"/>
              </a:lnSpc>
            </a:pPr>
            <a:r>
              <a:rPr lang="en-US" dirty="0">
                <a:solidFill>
                  <a:schemeClr val="tx1"/>
                </a:solidFill>
                <a:latin typeface="Andalus" panose="02020603050405020304" pitchFamily="18" charset="-78"/>
                <a:cs typeface="Andalus" panose="02020603050405020304" pitchFamily="18" charset="-78"/>
              </a:rPr>
              <a:t>M. </a:t>
            </a:r>
            <a:r>
              <a:rPr lang="en-US" dirty="0" err="1">
                <a:solidFill>
                  <a:schemeClr val="tx1"/>
                </a:solidFill>
                <a:latin typeface="Andalus" panose="02020603050405020304" pitchFamily="18" charset="-78"/>
                <a:cs typeface="Andalus" panose="02020603050405020304" pitchFamily="18" charset="-78"/>
              </a:rPr>
              <a:t>Laux</a:t>
            </a:r>
            <a:r>
              <a:rPr lang="en-US" dirty="0">
                <a:solidFill>
                  <a:schemeClr val="tx1"/>
                </a:solidFill>
                <a:latin typeface="Andalus" panose="02020603050405020304" pitchFamily="18" charset="-78"/>
                <a:cs typeface="Andalus" panose="02020603050405020304" pitchFamily="18" charset="-78"/>
              </a:rPr>
              <a:t>, P.V. Abbott, G. </a:t>
            </a:r>
            <a:r>
              <a:rPr lang="en-US" dirty="0" err="1">
                <a:solidFill>
                  <a:schemeClr val="tx1"/>
                </a:solidFill>
                <a:latin typeface="Andalus" panose="02020603050405020304" pitchFamily="18" charset="-78"/>
                <a:cs typeface="Andalus" panose="02020603050405020304" pitchFamily="18" charset="-78"/>
              </a:rPr>
              <a:t>Pajarola</a:t>
            </a:r>
            <a:r>
              <a:rPr lang="en-US" dirty="0">
                <a:solidFill>
                  <a:schemeClr val="tx1"/>
                </a:solidFill>
                <a:latin typeface="Andalus" panose="02020603050405020304" pitchFamily="18" charset="-78"/>
                <a:cs typeface="Andalus" panose="02020603050405020304" pitchFamily="18" charset="-78"/>
              </a:rPr>
              <a:t> and P.N.R. Nair : Apical inflammatory root resorption : a correlative radiographic and histological assessment : International Endodontic Journal , 33, 483-493, 2000.</a:t>
            </a:r>
          </a:p>
          <a:p>
            <a:pPr lvl="0">
              <a:lnSpc>
                <a:spcPct val="200000"/>
              </a:lnSpc>
            </a:pPr>
            <a:r>
              <a:rPr lang="en-US" dirty="0">
                <a:solidFill>
                  <a:schemeClr val="tx1"/>
                </a:solidFill>
                <a:latin typeface="Andalus" panose="02020603050405020304" pitchFamily="18" charset="-78"/>
                <a:cs typeface="Andalus" panose="02020603050405020304" pitchFamily="18" charset="-78"/>
              </a:rPr>
              <a:t>Ne RP, Witherspoon DE, </a:t>
            </a:r>
            <a:r>
              <a:rPr lang="en-US" dirty="0" err="1">
                <a:solidFill>
                  <a:schemeClr val="tx1"/>
                </a:solidFill>
                <a:latin typeface="Andalus" panose="02020603050405020304" pitchFamily="18" charset="-78"/>
                <a:cs typeface="Andalus" panose="02020603050405020304" pitchFamily="18" charset="-78"/>
              </a:rPr>
              <a:t>Glutman</a:t>
            </a:r>
            <a:r>
              <a:rPr lang="en-US" dirty="0">
                <a:solidFill>
                  <a:schemeClr val="tx1"/>
                </a:solidFill>
                <a:latin typeface="Andalus" panose="02020603050405020304" pitchFamily="18" charset="-78"/>
                <a:cs typeface="Andalus" panose="02020603050405020304" pitchFamily="18" charset="-78"/>
              </a:rPr>
              <a:t> JL: Tooth resorption.  Quintessence Int. 30:9-25, 1999. </a:t>
            </a:r>
          </a:p>
          <a:p>
            <a:pPr lvl="0">
              <a:lnSpc>
                <a:spcPct val="200000"/>
              </a:lnSpc>
            </a:pPr>
            <a:r>
              <a:rPr lang="en-US" dirty="0">
                <a:solidFill>
                  <a:schemeClr val="tx1"/>
                </a:solidFill>
                <a:latin typeface="Andalus" panose="02020603050405020304" pitchFamily="18" charset="-78"/>
                <a:cs typeface="Andalus" panose="02020603050405020304" pitchFamily="18" charset="-78"/>
              </a:rPr>
              <a:t>J.O. </a:t>
            </a:r>
            <a:r>
              <a:rPr lang="en-US" dirty="0" err="1">
                <a:solidFill>
                  <a:schemeClr val="tx1"/>
                </a:solidFill>
                <a:latin typeface="Andalus" panose="02020603050405020304" pitchFamily="18" charset="-78"/>
                <a:cs typeface="Andalus" panose="02020603050405020304" pitchFamily="18" charset="-78"/>
              </a:rPr>
              <a:t>Andreasen</a:t>
            </a:r>
            <a:r>
              <a:rPr lang="en-US" dirty="0">
                <a:solidFill>
                  <a:schemeClr val="tx1"/>
                </a:solidFill>
                <a:latin typeface="Andalus" panose="02020603050405020304" pitchFamily="18" charset="-78"/>
                <a:cs typeface="Andalus" panose="02020603050405020304" pitchFamily="18" charset="-78"/>
              </a:rPr>
              <a:t> : Response of oral tissues to trauma.   M. </a:t>
            </a:r>
            <a:r>
              <a:rPr lang="en-US" dirty="0" err="1">
                <a:solidFill>
                  <a:schemeClr val="tx1"/>
                </a:solidFill>
                <a:latin typeface="Andalus" panose="02020603050405020304" pitchFamily="18" charset="-78"/>
                <a:cs typeface="Andalus" panose="02020603050405020304" pitchFamily="18" charset="-78"/>
              </a:rPr>
              <a:t>Torabinejad</a:t>
            </a:r>
            <a:r>
              <a:rPr lang="en-US" dirty="0">
                <a:solidFill>
                  <a:schemeClr val="tx1"/>
                </a:solidFill>
                <a:latin typeface="Andalus" panose="02020603050405020304" pitchFamily="18" charset="-78"/>
                <a:cs typeface="Andalus" panose="02020603050405020304" pitchFamily="18" charset="-78"/>
              </a:rPr>
              <a:t> and R.D. </a:t>
            </a:r>
            <a:r>
              <a:rPr lang="en-US" dirty="0" err="1">
                <a:solidFill>
                  <a:schemeClr val="tx1"/>
                </a:solidFill>
                <a:latin typeface="Andalus" panose="02020603050405020304" pitchFamily="18" charset="-78"/>
                <a:cs typeface="Andalus" panose="02020603050405020304" pitchFamily="18" charset="-78"/>
              </a:rPr>
              <a:t>Finkelman</a:t>
            </a:r>
            <a:r>
              <a:rPr lang="en-US" dirty="0">
                <a:solidFill>
                  <a:schemeClr val="tx1"/>
                </a:solidFill>
                <a:latin typeface="Andalus" panose="02020603050405020304" pitchFamily="18" charset="-78"/>
                <a:cs typeface="Andalus" panose="02020603050405020304" pitchFamily="18" charset="-78"/>
              </a:rPr>
              <a:t>, inflammation and mediators of hard tissue resorption.</a:t>
            </a:r>
          </a:p>
        </p:txBody>
      </p:sp>
    </p:spTree>
    <p:extLst>
      <p:ext uri="{BB962C8B-B14F-4D97-AF65-F5344CB8AC3E}">
        <p14:creationId xmlns:p14="http://schemas.microsoft.com/office/powerpoint/2010/main" val="3862658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62000" y="457200"/>
            <a:ext cx="5638800" cy="6019800"/>
          </a:xfrm>
        </p:spPr>
        <p:txBody>
          <a:bodyPr>
            <a:normAutofit fontScale="85000" lnSpcReduction="20000"/>
          </a:bodyPr>
          <a:lstStyle/>
          <a:p>
            <a:pPr lvl="0">
              <a:lnSpc>
                <a:spcPct val="150000"/>
              </a:lnSpc>
              <a:buFont typeface="Wingdings" panose="05000000000000000000" pitchFamily="2" charset="2"/>
              <a:buChar char="Ø"/>
            </a:pPr>
            <a:r>
              <a:rPr lang="en-US" b="1" dirty="0">
                <a:latin typeface="Aharoni" panose="02010803020104030203" pitchFamily="2" charset="-79"/>
                <a:cs typeface="Aharoni" panose="02010803020104030203" pitchFamily="2" charset="-79"/>
              </a:rPr>
              <a:t>Introduction </a:t>
            </a:r>
          </a:p>
          <a:p>
            <a:pPr lvl="0">
              <a:lnSpc>
                <a:spcPct val="150000"/>
              </a:lnSpc>
              <a:buFont typeface="Wingdings" panose="05000000000000000000" pitchFamily="2" charset="2"/>
              <a:buChar char="Ø"/>
            </a:pPr>
            <a:r>
              <a:rPr lang="en-US" b="1" dirty="0">
                <a:latin typeface="Aharoni" panose="02010803020104030203" pitchFamily="2" charset="-79"/>
                <a:cs typeface="Aharoni" panose="02010803020104030203" pitchFamily="2" charset="-79"/>
              </a:rPr>
              <a:t>Definition</a:t>
            </a:r>
          </a:p>
          <a:p>
            <a:pPr>
              <a:lnSpc>
                <a:spcPct val="150000"/>
              </a:lnSpc>
              <a:buFont typeface="Wingdings" panose="05000000000000000000" pitchFamily="2" charset="2"/>
              <a:buChar char="Ø"/>
            </a:pPr>
            <a:r>
              <a:rPr lang="en-US" b="1" dirty="0">
                <a:latin typeface="Aharoni" panose="02010803020104030203" pitchFamily="2" charset="-79"/>
                <a:cs typeface="Aharoni" panose="02010803020104030203" pitchFamily="2" charset="-79"/>
              </a:rPr>
              <a:t>History </a:t>
            </a:r>
          </a:p>
          <a:p>
            <a:pPr>
              <a:lnSpc>
                <a:spcPct val="150000"/>
              </a:lnSpc>
              <a:buFont typeface="Wingdings" panose="05000000000000000000" pitchFamily="2" charset="2"/>
              <a:buChar char="Ø"/>
            </a:pPr>
            <a:r>
              <a:rPr lang="en-US" b="1" dirty="0">
                <a:latin typeface="Aharoni" panose="02010803020104030203" pitchFamily="2" charset="-79"/>
                <a:cs typeface="Aharoni" panose="02010803020104030203" pitchFamily="2" charset="-79"/>
              </a:rPr>
              <a:t>Classifications  </a:t>
            </a:r>
          </a:p>
          <a:p>
            <a:pPr lvl="0">
              <a:lnSpc>
                <a:spcPct val="150000"/>
              </a:lnSpc>
              <a:buFont typeface="Wingdings" panose="05000000000000000000" pitchFamily="2" charset="2"/>
              <a:buChar char="Ø"/>
            </a:pPr>
            <a:r>
              <a:rPr lang="en-US" b="1" dirty="0">
                <a:latin typeface="Aharoni" panose="02010803020104030203" pitchFamily="2" charset="-79"/>
                <a:cs typeface="Aharoni" panose="02010803020104030203" pitchFamily="2" charset="-79"/>
              </a:rPr>
              <a:t>Mechanism of resorption</a:t>
            </a:r>
          </a:p>
          <a:p>
            <a:pPr>
              <a:lnSpc>
                <a:spcPct val="150000"/>
              </a:lnSpc>
              <a:buFont typeface="Wingdings" panose="05000000000000000000" pitchFamily="2" charset="2"/>
              <a:buChar char="Ø"/>
            </a:pPr>
            <a:r>
              <a:rPr lang="en-US" b="1" dirty="0">
                <a:latin typeface="Aharoni" panose="02010803020104030203" pitchFamily="2" charset="-79"/>
                <a:cs typeface="Aharoni" panose="02010803020104030203" pitchFamily="2" charset="-79"/>
              </a:rPr>
              <a:t>Regulatory factors</a:t>
            </a:r>
          </a:p>
          <a:p>
            <a:pPr>
              <a:lnSpc>
                <a:spcPct val="150000"/>
              </a:lnSpc>
              <a:buFont typeface="Wingdings" panose="05000000000000000000" pitchFamily="2" charset="2"/>
              <a:buChar char="Ø"/>
            </a:pPr>
            <a:r>
              <a:rPr lang="en-US" b="1" dirty="0">
                <a:latin typeface="Aharoni" panose="02010803020104030203" pitchFamily="2" charset="-79"/>
                <a:cs typeface="Aharoni" panose="02010803020104030203" pitchFamily="2" charset="-79"/>
              </a:rPr>
              <a:t>Systemic regulatory factors</a:t>
            </a:r>
          </a:p>
          <a:p>
            <a:pPr>
              <a:lnSpc>
                <a:spcPct val="150000"/>
              </a:lnSpc>
              <a:buFont typeface="Wingdings" panose="05000000000000000000" pitchFamily="2" charset="2"/>
              <a:buChar char="Ø"/>
            </a:pPr>
            <a:r>
              <a:rPr lang="en-US" b="1" dirty="0">
                <a:latin typeface="Aharoni" panose="02010803020104030203" pitchFamily="2" charset="-79"/>
                <a:cs typeface="Aharoni" panose="02010803020104030203" pitchFamily="2" charset="-79"/>
              </a:rPr>
              <a:t>Local regulatory factors</a:t>
            </a:r>
          </a:p>
          <a:p>
            <a:pPr>
              <a:lnSpc>
                <a:spcPct val="150000"/>
              </a:lnSpc>
              <a:buFont typeface="Wingdings" panose="05000000000000000000" pitchFamily="2" charset="2"/>
              <a:buChar char="Ø"/>
            </a:pPr>
            <a:r>
              <a:rPr lang="en-US" b="1" dirty="0">
                <a:latin typeface="Aharoni" panose="02010803020104030203" pitchFamily="2" charset="-79"/>
                <a:cs typeface="Aharoni" panose="02010803020104030203" pitchFamily="2" charset="-79"/>
              </a:rPr>
              <a:t>Resorption due to systemic causes  </a:t>
            </a:r>
          </a:p>
          <a:p>
            <a:pPr lvl="0">
              <a:lnSpc>
                <a:spcPct val="150000"/>
              </a:lnSpc>
              <a:buFont typeface="Wingdings" panose="05000000000000000000" pitchFamily="2" charset="2"/>
              <a:buChar char="Ø"/>
            </a:pPr>
            <a:r>
              <a:rPr lang="en-US" b="1" dirty="0">
                <a:latin typeface="Aharoni" panose="02010803020104030203" pitchFamily="2" charset="-79"/>
                <a:cs typeface="Aharoni" panose="02010803020104030203" pitchFamily="2" charset="-79"/>
              </a:rPr>
              <a:t>Resorption  due to local </a:t>
            </a:r>
            <a:r>
              <a:rPr lang="en-US" b="1" dirty="0"/>
              <a:t>causes</a:t>
            </a:r>
          </a:p>
        </p:txBody>
      </p:sp>
      <p:sp>
        <p:nvSpPr>
          <p:cNvPr id="6" name="TextBox 5"/>
          <p:cNvSpPr txBox="1"/>
          <p:nvPr/>
        </p:nvSpPr>
        <p:spPr>
          <a:xfrm>
            <a:off x="6324600" y="45720"/>
            <a:ext cx="3810000" cy="707886"/>
          </a:xfrm>
          <a:prstGeom prst="rect">
            <a:avLst/>
          </a:prstGeom>
          <a:noFill/>
        </p:spPr>
        <p:txBody>
          <a:bodyPr wrap="square" rtlCol="0">
            <a:spAutoFit/>
          </a:bodyPr>
          <a:lstStyle/>
          <a:p>
            <a:pPr algn="ctr"/>
            <a:r>
              <a:rPr lang="en-US" sz="4000" b="1" dirty="0">
                <a:latin typeface="Aharoni" panose="02010803020104030203" pitchFamily="2" charset="-79"/>
                <a:cs typeface="Aharoni" panose="02010803020104030203" pitchFamily="2" charset="-79"/>
              </a:rPr>
              <a:t>CONTENTS </a:t>
            </a:r>
          </a:p>
        </p:txBody>
      </p:sp>
      <p:sp>
        <p:nvSpPr>
          <p:cNvPr id="3" name="Rectangle 2"/>
          <p:cNvSpPr/>
          <p:nvPr/>
        </p:nvSpPr>
        <p:spPr>
          <a:xfrm>
            <a:off x="6972300" y="1295400"/>
            <a:ext cx="4953000" cy="3970318"/>
          </a:xfrm>
          <a:prstGeom prst="rect">
            <a:avLst/>
          </a:prstGeom>
        </p:spPr>
        <p:txBody>
          <a:bodyPr wrap="square">
            <a:spAutoFit/>
          </a:bodyPr>
          <a:lstStyle/>
          <a:p>
            <a:pPr marL="285750" indent="-285750">
              <a:lnSpc>
                <a:spcPct val="150000"/>
              </a:lnSpc>
              <a:buFont typeface="Wingdings" panose="05000000000000000000" pitchFamily="2" charset="2"/>
              <a:buChar char="Ø"/>
            </a:pPr>
            <a:r>
              <a:rPr lang="en-US" sz="2400" dirty="0">
                <a:solidFill>
                  <a:schemeClr val="tx2"/>
                </a:solidFill>
                <a:latin typeface="Aharoni" panose="02010803020104030203" pitchFamily="2" charset="-79"/>
                <a:cs typeface="Aharoni" panose="02010803020104030203" pitchFamily="2" charset="-79"/>
              </a:rPr>
              <a:t>Problems in working length determination</a:t>
            </a:r>
          </a:p>
          <a:p>
            <a:pPr marL="285750" indent="-285750">
              <a:lnSpc>
                <a:spcPct val="150000"/>
              </a:lnSpc>
              <a:buFont typeface="Wingdings" panose="05000000000000000000" pitchFamily="2" charset="2"/>
              <a:buChar char="Ø"/>
            </a:pPr>
            <a:r>
              <a:rPr lang="en-US" sz="2400" dirty="0">
                <a:solidFill>
                  <a:schemeClr val="tx2"/>
                </a:solidFill>
                <a:latin typeface="Aharoni" panose="02010803020104030203" pitchFamily="2" charset="-79"/>
                <a:cs typeface="Aharoni" panose="02010803020104030203" pitchFamily="2" charset="-79"/>
              </a:rPr>
              <a:t>Role of </a:t>
            </a:r>
            <a:r>
              <a:rPr lang="en-US" sz="2400" dirty="0" err="1">
                <a:solidFill>
                  <a:schemeClr val="tx2"/>
                </a:solidFill>
                <a:latin typeface="Aharoni" panose="02010803020104030203" pitchFamily="2" charset="-79"/>
                <a:cs typeface="Aharoni" panose="02010803020104030203" pitchFamily="2" charset="-79"/>
              </a:rPr>
              <a:t>emdogain</a:t>
            </a:r>
            <a:endParaRPr lang="en-US" sz="2400" dirty="0">
              <a:solidFill>
                <a:schemeClr val="tx2"/>
              </a:solidFill>
              <a:latin typeface="Aharoni" panose="02010803020104030203" pitchFamily="2" charset="-79"/>
              <a:cs typeface="Aharoni" panose="02010803020104030203" pitchFamily="2" charset="-79"/>
            </a:endParaRPr>
          </a:p>
          <a:p>
            <a:pPr marL="285750" indent="-285750">
              <a:lnSpc>
                <a:spcPct val="150000"/>
              </a:lnSpc>
              <a:buFont typeface="Wingdings" panose="05000000000000000000" pitchFamily="2" charset="2"/>
              <a:buChar char="Ø"/>
            </a:pPr>
            <a:r>
              <a:rPr lang="en-US" sz="2400" dirty="0">
                <a:solidFill>
                  <a:schemeClr val="tx2"/>
                </a:solidFill>
                <a:latin typeface="Aharoni" panose="02010803020104030203" pitchFamily="2" charset="-79"/>
                <a:cs typeface="Aharoni" panose="02010803020104030203" pitchFamily="2" charset="-79"/>
              </a:rPr>
              <a:t>Periodontal regeneration </a:t>
            </a:r>
          </a:p>
          <a:p>
            <a:pPr marL="285750" indent="-285750">
              <a:lnSpc>
                <a:spcPct val="150000"/>
              </a:lnSpc>
              <a:buFont typeface="Wingdings" panose="05000000000000000000" pitchFamily="2" charset="2"/>
              <a:buChar char="Ø"/>
            </a:pPr>
            <a:r>
              <a:rPr lang="en-US" sz="2400" dirty="0">
                <a:solidFill>
                  <a:schemeClr val="tx2"/>
                </a:solidFill>
                <a:latin typeface="Aharoni" panose="02010803020104030203" pitchFamily="2" charset="-79"/>
                <a:cs typeface="Aharoni" panose="02010803020104030203" pitchFamily="2" charset="-79"/>
              </a:rPr>
              <a:t>Repair of resorption</a:t>
            </a:r>
          </a:p>
          <a:p>
            <a:pPr marL="285750" indent="-285750">
              <a:lnSpc>
                <a:spcPct val="150000"/>
              </a:lnSpc>
              <a:buFont typeface="Wingdings" panose="05000000000000000000" pitchFamily="2" charset="2"/>
              <a:buChar char="Ø"/>
            </a:pPr>
            <a:r>
              <a:rPr lang="en-US" sz="2400" dirty="0">
                <a:solidFill>
                  <a:schemeClr val="tx2"/>
                </a:solidFill>
                <a:latin typeface="Aharoni" panose="02010803020104030203" pitchFamily="2" charset="-79"/>
                <a:cs typeface="Aharoni" panose="02010803020104030203" pitchFamily="2" charset="-79"/>
              </a:rPr>
              <a:t>Conclusion </a:t>
            </a:r>
          </a:p>
          <a:p>
            <a:pPr marL="285750" indent="-285750">
              <a:lnSpc>
                <a:spcPct val="150000"/>
              </a:lnSpc>
              <a:buFont typeface="Wingdings" panose="05000000000000000000" pitchFamily="2" charset="2"/>
              <a:buChar char="Ø"/>
            </a:pPr>
            <a:r>
              <a:rPr lang="en-US" sz="2400" dirty="0">
                <a:solidFill>
                  <a:schemeClr val="tx2"/>
                </a:solidFill>
                <a:latin typeface="Aharoni" panose="02010803020104030203" pitchFamily="2" charset="-79"/>
                <a:cs typeface="Aharoni" panose="02010803020104030203" pitchFamily="2" charset="-79"/>
              </a:rPr>
              <a:t>References </a:t>
            </a:r>
          </a:p>
        </p:txBody>
      </p:sp>
    </p:spTree>
    <p:extLst>
      <p:ext uri="{BB962C8B-B14F-4D97-AF65-F5344CB8AC3E}">
        <p14:creationId xmlns:p14="http://schemas.microsoft.com/office/powerpoint/2010/main" val="2888080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arn(inVertic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arn(inVertical)">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barn(inVertical)">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barn(inVertical)">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barn(inVertical)">
                                      <p:cBhvr>
                                        <p:cTn id="47" dur="500"/>
                                        <p:tgtEl>
                                          <p:spTgt spid="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5">
                                            <p:txEl>
                                              <p:pRg st="9" end="9"/>
                                            </p:txEl>
                                          </p:spTgt>
                                        </p:tgtEl>
                                        <p:attrNameLst>
                                          <p:attrName>style.visibility</p:attrName>
                                        </p:attrNameLst>
                                      </p:cBhvr>
                                      <p:to>
                                        <p:strVal val="visible"/>
                                      </p:to>
                                    </p:set>
                                    <p:animEffect transition="in" filter="barn(inVertical)">
                                      <p:cBhvr>
                                        <p:cTn id="52"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6626" name="Picture 2" descr="http://0.tqn.com/d/jobsearch/1/7/z/M/formalthankyou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
            <a:ext cx="12192000" cy="6888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2823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62200" y="228600"/>
            <a:ext cx="8015344" cy="762000"/>
          </a:xfrm>
        </p:spPr>
        <p:txBody>
          <a:bodyPr>
            <a:normAutofit fontScale="90000"/>
          </a:bodyPr>
          <a:lstStyle/>
          <a:p>
            <a:r>
              <a:rPr lang="en-US" b="1" u="sng" dirty="0">
                <a:solidFill>
                  <a:srgbClr val="002060"/>
                </a:solidFill>
                <a:effectLst>
                  <a:outerShdw blurRad="38100" dist="38100" dir="2700000" algn="tl">
                    <a:srgbClr val="000000">
                      <a:alpha val="43137"/>
                    </a:srgbClr>
                  </a:outerShdw>
                </a:effectLst>
              </a:rPr>
              <a:t>RESORPTION DUE TO LOCAL CAUSES</a:t>
            </a:r>
            <a:endParaRPr lang="en-US" u="sng" dirty="0">
              <a:solidFill>
                <a:srgbClr val="002060"/>
              </a:solidFill>
              <a:effectLst>
                <a:outerShdw blurRad="38100" dist="38100" dir="2700000" algn="tl">
                  <a:srgbClr val="000000">
                    <a:alpha val="43137"/>
                  </a:srgbClr>
                </a:outerShdw>
              </a:effectLst>
            </a:endParaRPr>
          </a:p>
        </p:txBody>
      </p:sp>
      <p:sp>
        <p:nvSpPr>
          <p:cNvPr id="6" name="Content Placeholder 5"/>
          <p:cNvSpPr>
            <a:spLocks noGrp="1"/>
          </p:cNvSpPr>
          <p:nvPr>
            <p:ph idx="1"/>
          </p:nvPr>
        </p:nvSpPr>
        <p:spPr>
          <a:xfrm>
            <a:off x="685800" y="981074"/>
            <a:ext cx="10515600" cy="5572125"/>
          </a:xfrm>
          <a:solidFill>
            <a:srgbClr val="FFFF00"/>
          </a:solidFill>
        </p:spPr>
        <p:txBody>
          <a:bodyPr>
            <a:noAutofit/>
          </a:bodyPr>
          <a:lstStyle/>
          <a:p>
            <a:pPr marL="0" indent="0">
              <a:buNone/>
            </a:pPr>
            <a:br>
              <a:rPr lang="en-US" b="1" dirty="0"/>
            </a:br>
            <a:r>
              <a:rPr lang="en-US" b="1" dirty="0"/>
              <a:t> 1.</a:t>
            </a:r>
            <a:r>
              <a:rPr lang="en-US" dirty="0"/>
              <a:t> </a:t>
            </a:r>
            <a:r>
              <a:rPr lang="en-US" b="1" dirty="0"/>
              <a:t>INFLAMMATION</a:t>
            </a:r>
            <a:br>
              <a:rPr lang="en-US" dirty="0"/>
            </a:br>
            <a:br>
              <a:rPr lang="en-US" dirty="0"/>
            </a:br>
            <a:r>
              <a:rPr lang="en-US" dirty="0"/>
              <a:t>	a) </a:t>
            </a:r>
            <a:r>
              <a:rPr lang="en-US" b="1" dirty="0"/>
              <a:t>EXTERNAL RESORPTION</a:t>
            </a:r>
            <a:endParaRPr lang="en-US" dirty="0"/>
          </a:p>
          <a:p>
            <a:pPr marL="0" indent="0">
              <a:buNone/>
            </a:pPr>
            <a:r>
              <a:rPr lang="en-US" b="1" dirty="0"/>
              <a:t> Definition</a:t>
            </a:r>
            <a:endParaRPr lang="en-US" dirty="0"/>
          </a:p>
          <a:p>
            <a:pPr marL="0" indent="0">
              <a:buNone/>
            </a:pPr>
            <a:r>
              <a:rPr lang="en-US" dirty="0"/>
              <a:t> The loss of cementum and/or dentin from the roots of the teeth originating in the periodontal ligament,</a:t>
            </a:r>
          </a:p>
          <a:p>
            <a:pPr marL="0" indent="0">
              <a:buNone/>
            </a:pPr>
            <a:r>
              <a:rPr lang="en-US" dirty="0"/>
              <a:t>(</a:t>
            </a:r>
            <a:r>
              <a:rPr lang="en-US" dirty="0" err="1"/>
              <a:t>Chivian</a:t>
            </a:r>
            <a:r>
              <a:rPr lang="en-US" dirty="0"/>
              <a:t> 1991)</a:t>
            </a:r>
          </a:p>
          <a:p>
            <a:pPr marL="0" indent="0">
              <a:buNone/>
            </a:pPr>
            <a:endParaRPr lang="en-US" dirty="0"/>
          </a:p>
          <a:p>
            <a:pPr marL="0" indent="0">
              <a:buNone/>
            </a:pPr>
            <a:r>
              <a:rPr lang="en-US" b="1" dirty="0"/>
              <a:t>EXTERNAL RESORPTION IS OF THREE TYPES</a:t>
            </a:r>
            <a:r>
              <a:rPr lang="en-US" dirty="0"/>
              <a:t>:</a:t>
            </a:r>
          </a:p>
          <a:p>
            <a:pPr marL="0" indent="0">
              <a:buNone/>
            </a:pPr>
            <a:r>
              <a:rPr lang="en-US" dirty="0"/>
              <a:t>i) APICAL       </a:t>
            </a:r>
          </a:p>
          <a:p>
            <a:pPr marL="0" indent="0">
              <a:buNone/>
            </a:pPr>
            <a:r>
              <a:rPr lang="en-US" dirty="0"/>
              <a:t>ii) LATERAL        </a:t>
            </a:r>
          </a:p>
          <a:p>
            <a:pPr marL="0" indent="0">
              <a:buNone/>
            </a:pPr>
            <a:r>
              <a:rPr lang="en-US" dirty="0"/>
              <a:t>iii) CERVICAL</a:t>
            </a:r>
          </a:p>
          <a:p>
            <a:pPr marL="0" indent="0">
              <a:buNone/>
            </a:pPr>
            <a:endParaRPr lang="en-US" dirty="0"/>
          </a:p>
          <a:p>
            <a:endParaRPr lang="en-US" dirty="0"/>
          </a:p>
        </p:txBody>
      </p:sp>
    </p:spTree>
    <p:extLst>
      <p:ext uri="{BB962C8B-B14F-4D97-AF65-F5344CB8AC3E}">
        <p14:creationId xmlns:p14="http://schemas.microsoft.com/office/powerpoint/2010/main" val="1139484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barn(inVertical)">
                                      <p:cBhvr>
                                        <p:cTn id="7" dur="5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barn(inVertical)">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barn(inVertical)">
                                      <p:cBhvr>
                                        <p:cTn id="22" dur="500"/>
                                        <p:tgtEl>
                                          <p:spTgt spid="6">
                                            <p:txEl>
                                              <p:pRg st="2" end="2"/>
                                            </p:txEl>
                                          </p:spTgt>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Effect transition="in" filter="barn(inVertical)">
                                      <p:cBhvr>
                                        <p:cTn id="25" dur="500"/>
                                        <p:tgtEl>
                                          <p:spTgt spid="6">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6">
                                            <p:txEl>
                                              <p:pRg st="5" end="5"/>
                                            </p:txEl>
                                          </p:spTgt>
                                        </p:tgtEl>
                                        <p:attrNameLst>
                                          <p:attrName>style.visibility</p:attrName>
                                        </p:attrNameLst>
                                      </p:cBhvr>
                                      <p:to>
                                        <p:strVal val="visible"/>
                                      </p:to>
                                    </p:set>
                                    <p:animEffect transition="in" filter="barn(inVertical)">
                                      <p:cBhvr>
                                        <p:cTn id="30" dur="500"/>
                                        <p:tgtEl>
                                          <p:spTgt spid="6">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animEffect transition="in" filter="barn(inVertical)">
                                      <p:cBhvr>
                                        <p:cTn id="35" dur="500"/>
                                        <p:tgtEl>
                                          <p:spTgt spid="6">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6">
                                            <p:txEl>
                                              <p:pRg st="7" end="7"/>
                                            </p:txEl>
                                          </p:spTgt>
                                        </p:tgtEl>
                                        <p:attrNameLst>
                                          <p:attrName>style.visibility</p:attrName>
                                        </p:attrNameLst>
                                      </p:cBhvr>
                                      <p:to>
                                        <p:strVal val="visible"/>
                                      </p:to>
                                    </p:set>
                                    <p:animEffect transition="in" filter="barn(inVertical)">
                                      <p:cBhvr>
                                        <p:cTn id="40" dur="500"/>
                                        <p:tgtEl>
                                          <p:spTgt spid="6">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6">
                                            <p:txEl>
                                              <p:pRg st="8" end="8"/>
                                            </p:txEl>
                                          </p:spTgt>
                                        </p:tgtEl>
                                        <p:attrNameLst>
                                          <p:attrName>style.visibility</p:attrName>
                                        </p:attrNameLst>
                                      </p:cBhvr>
                                      <p:to>
                                        <p:strVal val="visible"/>
                                      </p:to>
                                    </p:set>
                                    <p:animEffect transition="in" filter="barn(inVertical)">
                                      <p:cBhvr>
                                        <p:cTn id="45"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457200"/>
            <a:ext cx="9296400" cy="685800"/>
          </a:xfrm>
        </p:spPr>
        <p:txBody>
          <a:bodyPr>
            <a:noAutofit/>
          </a:bodyPr>
          <a:lstStyle/>
          <a:p>
            <a:r>
              <a:rPr lang="en-US" sz="3600" b="1" u="sng" cap="all" dirty="0">
                <a:solidFill>
                  <a:srgbClr val="002060"/>
                </a:solidFill>
                <a:effectLst>
                  <a:outerShdw blurRad="38100" dist="38100" dir="2700000" algn="tl">
                    <a:srgbClr val="000000">
                      <a:alpha val="43137"/>
                    </a:srgbClr>
                  </a:outerShdw>
                </a:effectLst>
              </a:rPr>
              <a:t>Apical external root resorption</a:t>
            </a:r>
            <a:endParaRPr lang="en-US" sz="3600" u="sng" dirty="0">
              <a:solidFill>
                <a:srgbClr val="002060"/>
              </a:solidFill>
              <a:effectLst>
                <a:outerShdw blurRad="38100" dist="38100" dir="2700000" algn="tl">
                  <a:srgbClr val="000000">
                    <a:alpha val="43137"/>
                  </a:srgbClr>
                </a:outerShdw>
              </a:effectLst>
            </a:endParaRPr>
          </a:p>
        </p:txBody>
      </p:sp>
      <p:graphicFrame>
        <p:nvGraphicFramePr>
          <p:cNvPr id="5" name="Content Placeholder 4"/>
          <p:cNvGraphicFramePr>
            <a:graphicFrameLocks noGrp="1"/>
          </p:cNvGraphicFramePr>
          <p:nvPr>
            <p:ph idx="1"/>
          </p:nvPr>
        </p:nvGraphicFramePr>
        <p:xfrm>
          <a:off x="304801" y="3505200"/>
          <a:ext cx="11658600" cy="32003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609600" y="1181100"/>
            <a:ext cx="10972800" cy="2400657"/>
          </a:xfrm>
          <a:prstGeom prst="rect">
            <a:avLst/>
          </a:prstGeom>
        </p:spPr>
        <p:txBody>
          <a:bodyPr wrap="square">
            <a:spAutoFit/>
          </a:bodyPr>
          <a:lstStyle/>
          <a:p>
            <a:pPr marL="68580" indent="0">
              <a:lnSpc>
                <a:spcPct val="150000"/>
              </a:lnSpc>
              <a:buNone/>
            </a:pPr>
            <a:r>
              <a:rPr lang="en-US" sz="2000" dirty="0"/>
              <a:t>External apical root resorption is a pathological condition, characterized by the resorption of hard tissues (</a:t>
            </a:r>
            <a:r>
              <a:rPr lang="en-US" sz="2000" dirty="0" err="1"/>
              <a:t>cementum</a:t>
            </a:r>
            <a:r>
              <a:rPr lang="en-US" sz="2000" dirty="0"/>
              <a:t>, dentin) and sustained by a local inflammatory reaction, in most cases because of the presence of </a:t>
            </a:r>
            <a:r>
              <a:rPr lang="en-US" sz="2000" dirty="0">
                <a:effectLst>
                  <a:glow rad="228600">
                    <a:schemeClr val="accent2">
                      <a:satMod val="175000"/>
                      <a:alpha val="40000"/>
                    </a:schemeClr>
                  </a:glow>
                </a:effectLst>
              </a:rPr>
              <a:t>infected necrotic dental pulp</a:t>
            </a:r>
            <a:r>
              <a:rPr lang="en-US" sz="2000" dirty="0"/>
              <a:t>, which is able to maintain the whole process.               											</a:t>
            </a:r>
            <a:r>
              <a:rPr lang="en-US" sz="2000" b="1" dirty="0" err="1"/>
              <a:t>Hammarstrom</a:t>
            </a:r>
            <a:r>
              <a:rPr lang="en-US" sz="2000" b="1" dirty="0"/>
              <a:t> &amp; </a:t>
            </a:r>
            <a:r>
              <a:rPr lang="en-US" sz="2000" b="1" dirty="0" err="1"/>
              <a:t>Lindskog</a:t>
            </a:r>
            <a:r>
              <a:rPr lang="en-US" sz="2000" b="1" dirty="0"/>
              <a:t> 1985</a:t>
            </a:r>
          </a:p>
        </p:txBody>
      </p:sp>
    </p:spTree>
    <p:extLst>
      <p:ext uri="{BB962C8B-B14F-4D97-AF65-F5344CB8AC3E}">
        <p14:creationId xmlns:p14="http://schemas.microsoft.com/office/powerpoint/2010/main" val="3769399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167"/>
            <a:ext cx="8229600" cy="1143000"/>
          </a:xfrm>
        </p:spPr>
        <p:txBody>
          <a:bodyPr/>
          <a:lstStyle/>
          <a:p>
            <a:r>
              <a:rPr lang="en-US" dirty="0"/>
              <a:t>Occurs mainly in the apex</a:t>
            </a:r>
          </a:p>
        </p:txBody>
      </p:sp>
      <p:graphicFrame>
        <p:nvGraphicFramePr>
          <p:cNvPr id="4" name="Content Placeholder 3"/>
          <p:cNvGraphicFramePr>
            <a:graphicFrameLocks noGrp="1"/>
          </p:cNvGraphicFramePr>
          <p:nvPr>
            <p:ph idx="1"/>
          </p:nvPr>
        </p:nvGraphicFramePr>
        <p:xfrm>
          <a:off x="76200" y="1165166"/>
          <a:ext cx="11887200" cy="55404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2719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graphicEl>
                                              <a:dgm id="{27AADA9A-C42D-4AD6-9CDF-821AE081E6D8}"/>
                                            </p:graphicEl>
                                          </p:spTgt>
                                        </p:tgtEl>
                                        <p:attrNameLst>
                                          <p:attrName>style.visibility</p:attrName>
                                        </p:attrNameLst>
                                      </p:cBhvr>
                                      <p:to>
                                        <p:strVal val="visible"/>
                                      </p:to>
                                    </p:set>
                                    <p:animEffect transition="in" filter="barn(inVertical)">
                                      <p:cBhvr>
                                        <p:cTn id="7" dur="500"/>
                                        <p:tgtEl>
                                          <p:spTgt spid="4">
                                            <p:graphicEl>
                                              <a:dgm id="{27AADA9A-C42D-4AD6-9CDF-821AE081E6D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graphicEl>
                                              <a:dgm id="{545F0267-099B-43DB-B2D7-F7B2D7329843}"/>
                                            </p:graphicEl>
                                          </p:spTgt>
                                        </p:tgtEl>
                                        <p:attrNameLst>
                                          <p:attrName>style.visibility</p:attrName>
                                        </p:attrNameLst>
                                      </p:cBhvr>
                                      <p:to>
                                        <p:strVal val="visible"/>
                                      </p:to>
                                    </p:set>
                                    <p:animEffect transition="in" filter="barn(inVertical)">
                                      <p:cBhvr>
                                        <p:cTn id="12" dur="500"/>
                                        <p:tgtEl>
                                          <p:spTgt spid="4">
                                            <p:graphicEl>
                                              <a:dgm id="{545F0267-099B-43DB-B2D7-F7B2D7329843}"/>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graphicEl>
                                              <a:dgm id="{6B07956C-17FF-4917-A8A1-285C9A37250D}"/>
                                            </p:graphicEl>
                                          </p:spTgt>
                                        </p:tgtEl>
                                        <p:attrNameLst>
                                          <p:attrName>style.visibility</p:attrName>
                                        </p:attrNameLst>
                                      </p:cBhvr>
                                      <p:to>
                                        <p:strVal val="visible"/>
                                      </p:to>
                                    </p:set>
                                    <p:animEffect transition="in" filter="barn(inVertical)">
                                      <p:cBhvr>
                                        <p:cTn id="17" dur="500"/>
                                        <p:tgtEl>
                                          <p:spTgt spid="4">
                                            <p:graphicEl>
                                              <a:dgm id="{6B07956C-17FF-4917-A8A1-285C9A37250D}"/>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graphicEl>
                                              <a:dgm id="{D7E7F0FB-1080-407B-B5E5-0AF26BC67858}"/>
                                            </p:graphicEl>
                                          </p:spTgt>
                                        </p:tgtEl>
                                        <p:attrNameLst>
                                          <p:attrName>style.visibility</p:attrName>
                                        </p:attrNameLst>
                                      </p:cBhvr>
                                      <p:to>
                                        <p:strVal val="visible"/>
                                      </p:to>
                                    </p:set>
                                    <p:animEffect transition="in" filter="barn(inVertical)">
                                      <p:cBhvr>
                                        <p:cTn id="22" dur="500"/>
                                        <p:tgtEl>
                                          <p:spTgt spid="4">
                                            <p:graphicEl>
                                              <a:dgm id="{D7E7F0FB-1080-407B-B5E5-0AF26BC67858}"/>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graphicEl>
                                              <a:dgm id="{FC26BE06-681D-4104-A2A6-E0B0BDF3BBFA}"/>
                                            </p:graphicEl>
                                          </p:spTgt>
                                        </p:tgtEl>
                                        <p:attrNameLst>
                                          <p:attrName>style.visibility</p:attrName>
                                        </p:attrNameLst>
                                      </p:cBhvr>
                                      <p:to>
                                        <p:strVal val="visible"/>
                                      </p:to>
                                    </p:set>
                                    <p:animEffect transition="in" filter="barn(inVertical)">
                                      <p:cBhvr>
                                        <p:cTn id="27" dur="500"/>
                                        <p:tgtEl>
                                          <p:spTgt spid="4">
                                            <p:graphicEl>
                                              <a:dgm id="{FC26BE06-681D-4104-A2A6-E0B0BDF3BBF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1981200" y="1209020"/>
          <a:ext cx="8991600" cy="48869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p:cNvSpPr/>
          <p:nvPr/>
        </p:nvSpPr>
        <p:spPr>
          <a:xfrm>
            <a:off x="762000" y="685800"/>
            <a:ext cx="2903744" cy="523220"/>
          </a:xfrm>
          <a:prstGeom prst="rect">
            <a:avLst/>
          </a:prstGeom>
        </p:spPr>
        <p:txBody>
          <a:bodyPr wrap="none">
            <a:spAutoFit/>
          </a:bodyPr>
          <a:lstStyle/>
          <a:p>
            <a:r>
              <a:rPr lang="en-US" sz="2800" b="1" u="sng" dirty="0"/>
              <a:t>Clinical evaluation</a:t>
            </a:r>
            <a:endParaRPr lang="en-US" sz="2800" u="sng" dirty="0"/>
          </a:p>
        </p:txBody>
      </p:sp>
    </p:spTree>
    <p:extLst>
      <p:ext uri="{BB962C8B-B14F-4D97-AF65-F5344CB8AC3E}">
        <p14:creationId xmlns:p14="http://schemas.microsoft.com/office/powerpoint/2010/main" val="2807535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5334000" cy="1143000"/>
          </a:xfrm>
        </p:spPr>
        <p:txBody>
          <a:bodyPr>
            <a:normAutofit/>
          </a:bodyPr>
          <a:lstStyle/>
          <a:p>
            <a:r>
              <a:rPr lang="en-US" sz="3600" b="1" u="sng" dirty="0"/>
              <a:t>Histologic appearance- 3 types</a:t>
            </a:r>
            <a:endParaRPr lang="en-US" sz="3600" u="sng" dirty="0"/>
          </a:p>
        </p:txBody>
      </p:sp>
      <p:graphicFrame>
        <p:nvGraphicFramePr>
          <p:cNvPr id="6" name="Content Placeholder 5"/>
          <p:cNvGraphicFramePr>
            <a:graphicFrameLocks noGrp="1"/>
          </p:cNvGraphicFramePr>
          <p:nvPr>
            <p:ph idx="1"/>
          </p:nvPr>
        </p:nvGraphicFramePr>
        <p:xfrm>
          <a:off x="609600" y="1600203"/>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9525000" y="6342068"/>
            <a:ext cx="2342500" cy="369332"/>
          </a:xfrm>
          <a:prstGeom prst="rect">
            <a:avLst/>
          </a:prstGeom>
        </p:spPr>
        <p:txBody>
          <a:bodyPr wrap="none">
            <a:spAutoFit/>
          </a:bodyPr>
          <a:lstStyle/>
          <a:p>
            <a:pPr algn="r"/>
            <a:r>
              <a:rPr lang="en-US" dirty="0" err="1"/>
              <a:t>Vier</a:t>
            </a:r>
            <a:r>
              <a:rPr lang="en-US" dirty="0"/>
              <a:t> &amp; </a:t>
            </a:r>
            <a:r>
              <a:rPr lang="en-US" dirty="0" err="1"/>
              <a:t>Figueiredo</a:t>
            </a:r>
            <a:r>
              <a:rPr lang="en-US" dirty="0"/>
              <a:t> 2002</a:t>
            </a:r>
          </a:p>
        </p:txBody>
      </p:sp>
    </p:spTree>
    <p:extLst>
      <p:ext uri="{BB962C8B-B14F-4D97-AF65-F5344CB8AC3E}">
        <p14:creationId xmlns:p14="http://schemas.microsoft.com/office/powerpoint/2010/main" val="1996414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6248400" cy="6172200"/>
          </a:xfrm>
        </p:spPr>
        <p:txBody>
          <a:bodyPr>
            <a:normAutofit lnSpcReduction="10000"/>
          </a:bodyPr>
          <a:lstStyle/>
          <a:p>
            <a:pPr marL="68580" indent="0">
              <a:lnSpc>
                <a:spcPct val="150000"/>
              </a:lnSpc>
              <a:buNone/>
            </a:pPr>
            <a:r>
              <a:rPr lang="en-US" sz="2800" b="1" u="sng" dirty="0">
                <a:solidFill>
                  <a:schemeClr val="tx1"/>
                </a:solidFill>
              </a:rPr>
              <a:t>Radiographic appearance</a:t>
            </a:r>
            <a:endParaRPr lang="en-US" sz="2800" u="sng" dirty="0">
              <a:solidFill>
                <a:schemeClr val="tx1"/>
              </a:solidFill>
            </a:endParaRPr>
          </a:p>
          <a:p>
            <a:pPr>
              <a:lnSpc>
                <a:spcPct val="150000"/>
              </a:lnSpc>
            </a:pPr>
            <a:r>
              <a:rPr lang="en-US" dirty="0">
                <a:solidFill>
                  <a:schemeClr val="tx1"/>
                </a:solidFill>
              </a:rPr>
              <a:t>Slight resorption of the root at CDJ </a:t>
            </a:r>
            <a:r>
              <a:rPr lang="en-US" b="1" dirty="0">
                <a:solidFill>
                  <a:schemeClr val="tx1"/>
                </a:solidFill>
              </a:rPr>
              <a:t> </a:t>
            </a:r>
            <a:r>
              <a:rPr lang="en-US" dirty="0">
                <a:solidFill>
                  <a:schemeClr val="tx1"/>
                </a:solidFill>
              </a:rPr>
              <a:t>is seen but</a:t>
            </a:r>
            <a:r>
              <a:rPr lang="en-US" b="1" dirty="0">
                <a:solidFill>
                  <a:schemeClr val="tx1"/>
                </a:solidFill>
              </a:rPr>
              <a:t> </a:t>
            </a:r>
            <a:r>
              <a:rPr lang="en-US" dirty="0">
                <a:solidFill>
                  <a:schemeClr val="tx1"/>
                </a:solidFill>
              </a:rPr>
              <a:t>usually not apparent.</a:t>
            </a:r>
            <a:r>
              <a:rPr lang="en-US" b="1" dirty="0">
                <a:solidFill>
                  <a:schemeClr val="tx1"/>
                </a:solidFill>
              </a:rPr>
              <a:t> </a:t>
            </a:r>
            <a:endParaRPr lang="en-US" dirty="0">
              <a:solidFill>
                <a:schemeClr val="tx1"/>
              </a:solidFill>
            </a:endParaRPr>
          </a:p>
          <a:p>
            <a:pPr marL="0" indent="0">
              <a:lnSpc>
                <a:spcPct val="150000"/>
              </a:lnSpc>
              <a:buNone/>
            </a:pPr>
            <a:endParaRPr lang="en-US" dirty="0">
              <a:solidFill>
                <a:schemeClr val="tx1"/>
              </a:solidFill>
            </a:endParaRPr>
          </a:p>
          <a:p>
            <a:pPr>
              <a:lnSpc>
                <a:spcPct val="150000"/>
              </a:lnSpc>
            </a:pPr>
            <a:r>
              <a:rPr lang="en-US" dirty="0">
                <a:solidFill>
                  <a:schemeClr val="tx1"/>
                </a:solidFill>
              </a:rPr>
              <a:t>If extensive ,changes are seen in the local anatomy and loss in the normal apical root shape – apical </a:t>
            </a:r>
            <a:r>
              <a:rPr lang="en-US" dirty="0" err="1">
                <a:solidFill>
                  <a:schemeClr val="tx1"/>
                </a:solidFill>
              </a:rPr>
              <a:t>remodelling</a:t>
            </a:r>
            <a:r>
              <a:rPr lang="en-US" dirty="0">
                <a:solidFill>
                  <a:schemeClr val="tx1"/>
                </a:solidFill>
              </a:rPr>
              <a:t>. Widening of PDL space and resorption of adjacent bone is seen.</a:t>
            </a:r>
          </a:p>
          <a:p>
            <a:pPr>
              <a:lnSpc>
                <a:spcPct val="150000"/>
              </a:lnSpc>
            </a:pPr>
            <a:endParaRPr lang="en-US" dirty="0">
              <a:solidFill>
                <a:schemeClr val="tx1"/>
              </a:solidFill>
            </a:endParaRPr>
          </a:p>
        </p:txBody>
      </p:sp>
      <p:pic>
        <p:nvPicPr>
          <p:cNvPr id="1026" name="Picture 30" descr="scan0009"/>
          <p:cNvPicPr>
            <a:picLocks noChangeAspect="1" noChangeArrowheads="1"/>
          </p:cNvPicPr>
          <p:nvPr/>
        </p:nvPicPr>
        <p:blipFill>
          <a:blip r:embed="rId2">
            <a:extLst>
              <a:ext uri="{28A0092B-C50C-407E-A947-70E740481C1C}">
                <a14:useLocalDpi xmlns:a14="http://schemas.microsoft.com/office/drawing/2010/main" val="0"/>
              </a:ext>
            </a:extLst>
          </a:blip>
          <a:srcRect l="5548" t="10089" r="50859" b="52303"/>
          <a:stretch>
            <a:fillRect/>
          </a:stretch>
        </p:blipFill>
        <p:spPr bwMode="auto">
          <a:xfrm>
            <a:off x="6781800" y="1600200"/>
            <a:ext cx="5036693"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60399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1741</Words>
  <Application>Microsoft Office PowerPoint</Application>
  <PresentationFormat>Widescreen</PresentationFormat>
  <Paragraphs>217</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Aharoni</vt:lpstr>
      <vt:lpstr>Andalus</vt:lpstr>
      <vt:lpstr>Arial</vt:lpstr>
      <vt:lpstr>Book Antiqua</vt:lpstr>
      <vt:lpstr>Calibri</vt:lpstr>
      <vt:lpstr>Calibri Light</vt:lpstr>
      <vt:lpstr>Times New Roman</vt:lpstr>
      <vt:lpstr>Verdana</vt:lpstr>
      <vt:lpstr>Wingdings</vt:lpstr>
      <vt:lpstr>Office Theme</vt:lpstr>
      <vt:lpstr>PowerPoint Presentation</vt:lpstr>
      <vt:lpstr>Specific learning Objectives </vt:lpstr>
      <vt:lpstr>PowerPoint Presentation</vt:lpstr>
      <vt:lpstr>RESORPTION DUE TO LOCAL CAUSES</vt:lpstr>
      <vt:lpstr>Apical external root resorption</vt:lpstr>
      <vt:lpstr>Occurs mainly in the apex</vt:lpstr>
      <vt:lpstr>PowerPoint Presentation</vt:lpstr>
      <vt:lpstr>Histologic appearance- 3 types</vt:lpstr>
      <vt:lpstr>PowerPoint Presentation</vt:lpstr>
      <vt:lpstr>PowerPoint Presentation</vt:lpstr>
      <vt:lpstr>Treatment</vt:lpstr>
      <vt:lpstr>LATERAL SURFACE RESORPTION</vt:lpstr>
      <vt:lpstr>PowerPoint Presentation</vt:lpstr>
      <vt:lpstr>PowerPoint Presentation</vt:lpstr>
      <vt:lpstr>Lateral inflammatory resorption</vt:lpstr>
      <vt:lpstr>PowerPoint Presentation</vt:lpstr>
      <vt:lpstr>PowerPoint Presentation</vt:lpstr>
      <vt:lpstr>PowerPoint Presentation</vt:lpstr>
      <vt:lpstr>TREATMENT </vt:lpstr>
      <vt:lpstr>PowerPoint Presentation</vt:lpstr>
      <vt:lpstr>PowerPoint Presentation</vt:lpstr>
      <vt:lpstr>Secondary Phase</vt:lpstr>
      <vt:lpstr>PowerPoint Presentation</vt:lpstr>
      <vt:lpstr>PowerPoint Presentation</vt:lpstr>
      <vt:lpstr>External cervical root resorption</vt:lpstr>
      <vt:lpstr>TAKE HOME MESSEGE/ FOR THE TOPIC COVERED (SUMMARY)  </vt:lpstr>
      <vt:lpstr>Question &amp; Answer Session</vt:lpstr>
      <vt:lpstr>REFERENCES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 ahmed ali Khan</dc:creator>
  <cp:lastModifiedBy>shalvi wadighare</cp:lastModifiedBy>
  <cp:revision>2</cp:revision>
  <dcterms:created xsi:type="dcterms:W3CDTF">2023-04-18T20:00:26Z</dcterms:created>
  <dcterms:modified xsi:type="dcterms:W3CDTF">2023-04-19T05:52:38Z</dcterms:modified>
</cp:coreProperties>
</file>